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54" r:id="rId1"/>
  </p:sldMasterIdLst>
  <p:notesMasterIdLst>
    <p:notesMasterId r:id="rId12"/>
  </p:notesMasterIdLst>
  <p:sldIdLst>
    <p:sldId id="256" r:id="rId2"/>
    <p:sldId id="257" r:id="rId3"/>
    <p:sldId id="259" r:id="rId4"/>
    <p:sldId id="268" r:id="rId5"/>
    <p:sldId id="260" r:id="rId6"/>
    <p:sldId id="261" r:id="rId7"/>
    <p:sldId id="263" r:id="rId8"/>
    <p:sldId id="266" r:id="rId9"/>
    <p:sldId id="267" r:id="rId10"/>
    <p:sldId id="258" r:id="rId11"/>
  </p:sldIdLst>
  <p:sldSz cx="10693400" cy="7556500"/>
  <p:notesSz cx="10693400" cy="7556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04" autoAdjust="0"/>
  </p:normalViewPr>
  <p:slideViewPr>
    <p:cSldViewPr>
      <p:cViewPr varScale="1">
        <p:scale>
          <a:sx n="95" d="100"/>
          <a:sy n="95" d="100"/>
        </p:scale>
        <p:origin x="1632" y="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2" d="100"/>
          <a:sy n="102" d="100"/>
        </p:scale>
        <p:origin x="2310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EA646-640A-4F93-8A15-E3E5924512E1}" type="doc">
      <dgm:prSet loTypeId="urn:microsoft.com/office/officeart/2018/2/layout/IconLabelDescriptionList" loCatId="icon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62E0E7-18E5-4C60-82A6-CBBB0349CBC8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DEFINIZIONE OBIETTIVI </a:t>
          </a:r>
        </a:p>
        <a:p>
          <a:pPr>
            <a:lnSpc>
              <a:spcPct val="100000"/>
            </a:lnSpc>
            <a:defRPr b="1"/>
          </a:pPr>
          <a:r>
            <a:rPr lang="it-IT" sz="20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Elaborati secondo criteri basati sulla scienza e seguendo in particolare la tassonomia </a:t>
          </a:r>
          <a:r>
            <a:rPr lang="it-IT" sz="2000" b="1" kern="1200" dirty="0" err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SBTi</a:t>
          </a:r>
          <a:r>
            <a:rPr lang="it-IT" sz="20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1" kern="1200" dirty="0">
              <a:solidFill>
                <a:srgbClr val="90C22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rispetto al 2020:</a:t>
          </a:r>
        </a:p>
        <a:p>
          <a:pPr algn="l"/>
          <a:endParaRPr lang="en-US" sz="1800" b="1" kern="1200" dirty="0"/>
        </a:p>
      </dgm:t>
    </dgm:pt>
    <dgm:pt modelId="{F41B31E2-678E-4D6D-A0A1-DBF79A5D13E5}" type="parTrans" cxnId="{7C9F74B3-98EB-45FF-B984-6B862ACCEB76}">
      <dgm:prSet/>
      <dgm:spPr/>
      <dgm:t>
        <a:bodyPr/>
        <a:lstStyle/>
        <a:p>
          <a:endParaRPr lang="en-US"/>
        </a:p>
      </dgm:t>
    </dgm:pt>
    <dgm:pt modelId="{2B22A21C-FAE4-4DFD-8D77-FA49C66B3BC5}" type="sibTrans" cxnId="{7C9F74B3-98EB-45FF-B984-6B862ACCEB76}">
      <dgm:prSet/>
      <dgm:spPr/>
      <dgm:t>
        <a:bodyPr/>
        <a:lstStyle/>
        <a:p>
          <a:endParaRPr lang="en-US"/>
        </a:p>
      </dgm:t>
    </dgm:pt>
    <dgm:pt modelId="{46D7C1E2-4AB5-4FC1-A8CE-4BF26E4E19A9}">
      <dgm:prSet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Entro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 il 2025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riduzione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 del 2% delle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emissioni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 con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criterio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 local based (scope1 + scope2)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raggiunto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 con nuovo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impianto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pannelli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fotovoltaici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 e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acquisto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 di sola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energia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elettrica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prodotta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 da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fonti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rinnovabili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714F81E4-1694-4533-92C2-96CD348DCAF5}" type="parTrans" cxnId="{F1174BBF-BE84-46F0-BA50-637E11F0BC66}">
      <dgm:prSet/>
      <dgm:spPr/>
      <dgm:t>
        <a:bodyPr/>
        <a:lstStyle/>
        <a:p>
          <a:endParaRPr lang="en-US"/>
        </a:p>
      </dgm:t>
    </dgm:pt>
    <dgm:pt modelId="{6C37EB93-605C-4D1E-A058-156FF1001A9E}" type="sibTrans" cxnId="{F1174BBF-BE84-46F0-BA50-637E11F0BC66}">
      <dgm:prSet/>
      <dgm:spPr/>
      <dgm:t>
        <a:bodyPr/>
        <a:lstStyle/>
        <a:p>
          <a:endParaRPr lang="en-US"/>
        </a:p>
      </dgm:t>
    </dgm:pt>
    <dgm:pt modelId="{5BDC21C4-D445-4707-8A34-0C0E11E4CBD0}">
      <dgm:prSet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Entro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 il 2030 </a:t>
          </a:r>
          <a:r>
            <a:rPr lang="it-IT" sz="1400" b="1" dirty="0">
              <a:latin typeface="Calibri" panose="020F0502020204030204" pitchFamily="34" charset="0"/>
              <a:cs typeface="Calibri" panose="020F0502020204030204" pitchFamily="34" charset="0"/>
            </a:rPr>
            <a:t>riduzione del 42% di tutti i GHG del protocollo di Kyoto,  Scope 1 e 2 (pari ad   una contrazione lineare annua del 4,2%).</a:t>
          </a:r>
          <a:endParaRPr lang="en-US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DF6791-43CF-47C9-9994-02045810CB64}" type="parTrans" cxnId="{752B6066-9FA0-4681-9D62-56C75A68F799}">
      <dgm:prSet/>
      <dgm:spPr/>
      <dgm:t>
        <a:bodyPr/>
        <a:lstStyle/>
        <a:p>
          <a:endParaRPr lang="it-IT"/>
        </a:p>
      </dgm:t>
    </dgm:pt>
    <dgm:pt modelId="{E2F1CB6E-9508-409B-8448-7B1EF670E529}" type="sibTrans" cxnId="{752B6066-9FA0-4681-9D62-56C75A68F799}">
      <dgm:prSet/>
      <dgm:spPr/>
      <dgm:t>
        <a:bodyPr/>
        <a:lstStyle/>
        <a:p>
          <a:endParaRPr lang="it-IT"/>
        </a:p>
      </dgm:t>
    </dgm:pt>
    <dgm:pt modelId="{BB0CE588-A1F4-496F-883B-A05ECF638A24}">
      <dgm:prSet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Entro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 il 2025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riduzione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 del 5% del nostro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EnKPI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 di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sito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 (MJ/ore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carico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macchine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)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Raggiunto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 con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acquisitizione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 di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centri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 di Lavoro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moderni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 e </a:t>
          </a:r>
          <a:r>
            <a:rPr lang="en-US" sz="1400" b="1" dirty="0" err="1">
              <a:latin typeface="Calibri" panose="020F0502020204030204" pitchFamily="34" charset="0"/>
              <a:cs typeface="Calibri" panose="020F0502020204030204" pitchFamily="34" charset="0"/>
            </a:rPr>
            <a:t>performanti</a:t>
          </a:r>
          <a:endParaRPr lang="en-US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7CD742-77CD-4AB8-91E4-7B4E524928DD}" type="sibTrans" cxnId="{132E525D-4E9C-4A59-9C23-1F98A5783922}">
      <dgm:prSet/>
      <dgm:spPr/>
      <dgm:t>
        <a:bodyPr/>
        <a:lstStyle/>
        <a:p>
          <a:endParaRPr lang="en-US"/>
        </a:p>
      </dgm:t>
    </dgm:pt>
    <dgm:pt modelId="{DB0EFFCE-1335-4EAD-8BFB-1E6B67FB9166}" type="parTrans" cxnId="{132E525D-4E9C-4A59-9C23-1F98A5783922}">
      <dgm:prSet/>
      <dgm:spPr/>
      <dgm:t>
        <a:bodyPr/>
        <a:lstStyle/>
        <a:p>
          <a:endParaRPr lang="en-US"/>
        </a:p>
      </dgm:t>
    </dgm:pt>
    <dgm:pt modelId="{DE70B704-5DA4-4094-952A-34AF03DA868D}" type="pres">
      <dgm:prSet presAssocID="{902EA646-640A-4F93-8A15-E3E5924512E1}" presName="root" presStyleCnt="0">
        <dgm:presLayoutVars>
          <dgm:dir/>
          <dgm:resizeHandles val="exact"/>
        </dgm:presLayoutVars>
      </dgm:prSet>
      <dgm:spPr/>
    </dgm:pt>
    <dgm:pt modelId="{D763DAFF-71BD-427E-8BD0-AFB83615AF3B}" type="pres">
      <dgm:prSet presAssocID="{A762E0E7-18E5-4C60-82A6-CBBB0349CBC8}" presName="compNode" presStyleCnt="0"/>
      <dgm:spPr/>
    </dgm:pt>
    <dgm:pt modelId="{BD60F629-5A22-4F97-ACC9-F5773CD45323}" type="pres">
      <dgm:prSet presAssocID="{A762E0E7-18E5-4C60-82A6-CBBB0349CBC8}" presName="iconRect" presStyleLbl="node1" presStyleIdx="0" presStyleCnt="1" custLinFactNeighborX="83994" custLinFactNeighborY="-58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ro a segno"/>
        </a:ext>
      </dgm:extLst>
    </dgm:pt>
    <dgm:pt modelId="{40DA393B-55DD-493A-8480-8AE39EE7878A}" type="pres">
      <dgm:prSet presAssocID="{A762E0E7-18E5-4C60-82A6-CBBB0349CBC8}" presName="iconSpace" presStyleCnt="0"/>
      <dgm:spPr/>
    </dgm:pt>
    <dgm:pt modelId="{BFC8E51B-0E23-4D59-86DB-8CF411AFFD38}" type="pres">
      <dgm:prSet presAssocID="{A762E0E7-18E5-4C60-82A6-CBBB0349CBC8}" presName="parTx" presStyleLbl="revTx" presStyleIdx="0" presStyleCnt="2" custLinFactNeighborX="-928" custLinFactNeighborY="-13210">
        <dgm:presLayoutVars>
          <dgm:chMax val="0"/>
          <dgm:chPref val="0"/>
        </dgm:presLayoutVars>
      </dgm:prSet>
      <dgm:spPr/>
    </dgm:pt>
    <dgm:pt modelId="{2D68F4BB-88B5-49E1-91E7-CB5CE5AEF8D7}" type="pres">
      <dgm:prSet presAssocID="{A762E0E7-18E5-4C60-82A6-CBBB0349CBC8}" presName="txSpace" presStyleCnt="0"/>
      <dgm:spPr/>
    </dgm:pt>
    <dgm:pt modelId="{77221120-5C7D-4177-B3F6-4F16F1D5F650}" type="pres">
      <dgm:prSet presAssocID="{A762E0E7-18E5-4C60-82A6-CBBB0349CBC8}" presName="desTx" presStyleLbl="revTx" presStyleIdx="1" presStyleCnt="2" custLinFactNeighborX="-928" custLinFactNeighborY="-16400">
        <dgm:presLayoutVars/>
      </dgm:prSet>
      <dgm:spPr/>
    </dgm:pt>
  </dgm:ptLst>
  <dgm:cxnLst>
    <dgm:cxn modelId="{5B97052F-DA3E-40BF-8225-F9CC4250BB87}" type="presOf" srcId="{A762E0E7-18E5-4C60-82A6-CBBB0349CBC8}" destId="{BFC8E51B-0E23-4D59-86DB-8CF411AFFD38}" srcOrd="0" destOrd="0" presId="urn:microsoft.com/office/officeart/2018/2/layout/IconLabelDescriptionList"/>
    <dgm:cxn modelId="{132E525D-4E9C-4A59-9C23-1F98A5783922}" srcId="{A762E0E7-18E5-4C60-82A6-CBBB0349CBC8}" destId="{BB0CE588-A1F4-496F-883B-A05ECF638A24}" srcOrd="0" destOrd="0" parTransId="{DB0EFFCE-1335-4EAD-8BFB-1E6B67FB9166}" sibTransId="{CB7CD742-77CD-4AB8-91E4-7B4E524928DD}"/>
    <dgm:cxn modelId="{752B6066-9FA0-4681-9D62-56C75A68F799}" srcId="{A762E0E7-18E5-4C60-82A6-CBBB0349CBC8}" destId="{5BDC21C4-D445-4707-8A34-0C0E11E4CBD0}" srcOrd="2" destOrd="0" parTransId="{34DF6791-43CF-47C9-9994-02045810CB64}" sibTransId="{E2F1CB6E-9508-409B-8448-7B1EF670E529}"/>
    <dgm:cxn modelId="{1C345C75-2B3B-4AEC-BCF6-873C1AC4A6C2}" type="presOf" srcId="{5BDC21C4-D445-4707-8A34-0C0E11E4CBD0}" destId="{77221120-5C7D-4177-B3F6-4F16F1D5F650}" srcOrd="0" destOrd="2" presId="urn:microsoft.com/office/officeart/2018/2/layout/IconLabelDescriptionList"/>
    <dgm:cxn modelId="{73A0AB7A-36B6-4A39-9936-36E4DE0DD9F2}" type="presOf" srcId="{902EA646-640A-4F93-8A15-E3E5924512E1}" destId="{DE70B704-5DA4-4094-952A-34AF03DA868D}" srcOrd="0" destOrd="0" presId="urn:microsoft.com/office/officeart/2018/2/layout/IconLabelDescriptionList"/>
    <dgm:cxn modelId="{7C9F74B3-98EB-45FF-B984-6B862ACCEB76}" srcId="{902EA646-640A-4F93-8A15-E3E5924512E1}" destId="{A762E0E7-18E5-4C60-82A6-CBBB0349CBC8}" srcOrd="0" destOrd="0" parTransId="{F41B31E2-678E-4D6D-A0A1-DBF79A5D13E5}" sibTransId="{2B22A21C-FAE4-4DFD-8D77-FA49C66B3BC5}"/>
    <dgm:cxn modelId="{F1174BBF-BE84-46F0-BA50-637E11F0BC66}" srcId="{A762E0E7-18E5-4C60-82A6-CBBB0349CBC8}" destId="{46D7C1E2-4AB5-4FC1-A8CE-4BF26E4E19A9}" srcOrd="1" destOrd="0" parTransId="{714F81E4-1694-4533-92C2-96CD348DCAF5}" sibTransId="{6C37EB93-605C-4D1E-A058-156FF1001A9E}"/>
    <dgm:cxn modelId="{806D20CA-2D74-4784-BA6F-C112404C4A41}" type="presOf" srcId="{BB0CE588-A1F4-496F-883B-A05ECF638A24}" destId="{77221120-5C7D-4177-B3F6-4F16F1D5F650}" srcOrd="0" destOrd="0" presId="urn:microsoft.com/office/officeart/2018/2/layout/IconLabelDescriptionList"/>
    <dgm:cxn modelId="{96A149F9-17E4-4A42-A731-F58CD5928EC2}" type="presOf" srcId="{46D7C1E2-4AB5-4FC1-A8CE-4BF26E4E19A9}" destId="{77221120-5C7D-4177-B3F6-4F16F1D5F650}" srcOrd="0" destOrd="1" presId="urn:microsoft.com/office/officeart/2018/2/layout/IconLabelDescriptionList"/>
    <dgm:cxn modelId="{F1C983E6-F21D-4616-8585-90C4F5C682C4}" type="presParOf" srcId="{DE70B704-5DA4-4094-952A-34AF03DA868D}" destId="{D763DAFF-71BD-427E-8BD0-AFB83615AF3B}" srcOrd="0" destOrd="0" presId="urn:microsoft.com/office/officeart/2018/2/layout/IconLabelDescriptionList"/>
    <dgm:cxn modelId="{69954BCB-6E55-4413-A216-1DBF125C3FCE}" type="presParOf" srcId="{D763DAFF-71BD-427E-8BD0-AFB83615AF3B}" destId="{BD60F629-5A22-4F97-ACC9-F5773CD45323}" srcOrd="0" destOrd="0" presId="urn:microsoft.com/office/officeart/2018/2/layout/IconLabelDescriptionList"/>
    <dgm:cxn modelId="{ABF34558-E065-41A7-8B94-EF6F032F2593}" type="presParOf" srcId="{D763DAFF-71BD-427E-8BD0-AFB83615AF3B}" destId="{40DA393B-55DD-493A-8480-8AE39EE7878A}" srcOrd="1" destOrd="0" presId="urn:microsoft.com/office/officeart/2018/2/layout/IconLabelDescriptionList"/>
    <dgm:cxn modelId="{422F91E8-82C8-44B5-89BB-DF1077F778A4}" type="presParOf" srcId="{D763DAFF-71BD-427E-8BD0-AFB83615AF3B}" destId="{BFC8E51B-0E23-4D59-86DB-8CF411AFFD38}" srcOrd="2" destOrd="0" presId="urn:microsoft.com/office/officeart/2018/2/layout/IconLabelDescriptionList"/>
    <dgm:cxn modelId="{FA5D44F5-426E-4F23-853A-1D4132E5337F}" type="presParOf" srcId="{D763DAFF-71BD-427E-8BD0-AFB83615AF3B}" destId="{2D68F4BB-88B5-49E1-91E7-CB5CE5AEF8D7}" srcOrd="3" destOrd="0" presId="urn:microsoft.com/office/officeart/2018/2/layout/IconLabelDescriptionList"/>
    <dgm:cxn modelId="{B1A7F49B-7BF5-4B8C-87EF-5C0F0B0CF0FB}" type="presParOf" srcId="{D763DAFF-71BD-427E-8BD0-AFB83615AF3B}" destId="{77221120-5C7D-4177-B3F6-4F16F1D5F65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9D77DF-6175-4492-838F-FE5789E14ED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_colorful2" csCatId="colorful" phldr="1"/>
      <dgm:spPr/>
      <dgm:t>
        <a:bodyPr/>
        <a:lstStyle/>
        <a:p>
          <a:endParaRPr lang="en-US"/>
        </a:p>
      </dgm:t>
    </dgm:pt>
    <dgm:pt modelId="{9AA65932-C362-46BF-9484-4335138CFA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Riduzione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e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Controllo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delle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Spese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Energetiche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di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gestione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DE5B9C-F22C-4596-B1E8-A9AAEE4238A0}" type="parTrans" cxnId="{5B49C78E-B641-4FBC-A922-1C37B1C2B996}">
      <dgm:prSet/>
      <dgm:spPr/>
      <dgm:t>
        <a:bodyPr/>
        <a:lstStyle/>
        <a:p>
          <a:endParaRPr lang="en-US"/>
        </a:p>
      </dgm:t>
    </dgm:pt>
    <dgm:pt modelId="{F3DAB97E-F0BF-42CE-BB73-D01098B82A80}" type="sibTrans" cxnId="{5B49C78E-B641-4FBC-A922-1C37B1C2B99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745957C-7222-47EE-A3F3-13EF3D64A3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Miglioramento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del proprio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Bilancio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Ambientale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e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Responsabilità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Sociale</a:t>
          </a:r>
          <a:r>
            <a:rPr lang="it-IT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7192C1-E19E-4D18-815C-B21CE02A19CA}" type="parTrans" cxnId="{5F07326B-8857-4F3E-AD9F-1F97D6363A43}">
      <dgm:prSet/>
      <dgm:spPr/>
      <dgm:t>
        <a:bodyPr/>
        <a:lstStyle/>
        <a:p>
          <a:endParaRPr lang="en-US"/>
        </a:p>
      </dgm:t>
    </dgm:pt>
    <dgm:pt modelId="{804FC7FA-2BDC-4834-9C81-0325C079047E}" type="sibTrans" cxnId="{5F07326B-8857-4F3E-AD9F-1F97D6363A4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417D497-96B2-4C03-9E0F-8881CE60690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Calibri" panose="020F0502020204030204" pitchFamily="34" charset="0"/>
              <a:cs typeface="Calibri" panose="020F0502020204030204" pitchFamily="34" charset="0"/>
            </a:rPr>
            <a:t>Contrasto al </a:t>
          </a:r>
          <a:r>
            <a:rPr lang="it-IT" dirty="0" err="1">
              <a:latin typeface="Calibri" panose="020F0502020204030204" pitchFamily="34" charset="0"/>
              <a:cs typeface="Calibri" panose="020F0502020204030204" pitchFamily="34" charset="0"/>
            </a:rPr>
            <a:t>Climate</a:t>
          </a:r>
          <a:r>
            <a:rPr lang="it-IT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dirty="0" err="1">
              <a:latin typeface="Calibri" panose="020F0502020204030204" pitchFamily="34" charset="0"/>
              <a:cs typeface="Calibri" panose="020F0502020204030204" pitchFamily="34" charset="0"/>
            </a:rPr>
            <a:t>Change</a:t>
          </a:r>
          <a:r>
            <a:rPr lang="it-IT" dirty="0">
              <a:latin typeface="Calibri" panose="020F0502020204030204" pitchFamily="34" charset="0"/>
              <a:cs typeface="Calibri" panose="020F0502020204030204" pitchFamily="34" charset="0"/>
            </a:rPr>
            <a:t> e raggiungimento della Sostenibilità ESG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2C7D4D-95B9-4C8A-A824-316702728667}" type="parTrans" cxnId="{43E673CF-F493-4518-B54C-C4F0E76A2979}">
      <dgm:prSet/>
      <dgm:spPr/>
      <dgm:t>
        <a:bodyPr/>
        <a:lstStyle/>
        <a:p>
          <a:endParaRPr lang="en-US"/>
        </a:p>
      </dgm:t>
    </dgm:pt>
    <dgm:pt modelId="{BEF0DD8C-6E2A-49EB-9ED7-752E7B36C67F}" type="sibTrans" cxnId="{43E673CF-F493-4518-B54C-C4F0E76A297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1F994CD-5219-4386-BEC7-B2F819C22B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Consolidamento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rapporti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Clienti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con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allineamento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requisiti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di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filiera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e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maggiore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attrattività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sul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mercato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8B8E0C-7C1E-458A-93FC-42F2F2D8BBC0}" type="parTrans" cxnId="{CA286C30-B32C-4E5B-93A8-D5BEA3423AAA}">
      <dgm:prSet/>
      <dgm:spPr/>
      <dgm:t>
        <a:bodyPr/>
        <a:lstStyle/>
        <a:p>
          <a:endParaRPr lang="en-US"/>
        </a:p>
      </dgm:t>
    </dgm:pt>
    <dgm:pt modelId="{BF8A1AB4-7764-47CC-A98E-24D611A40966}" type="sibTrans" cxnId="{CA286C30-B32C-4E5B-93A8-D5BEA3423AAA}">
      <dgm:prSet/>
      <dgm:spPr/>
      <dgm:t>
        <a:bodyPr/>
        <a:lstStyle/>
        <a:p>
          <a:endParaRPr lang="en-US"/>
        </a:p>
      </dgm:t>
    </dgm:pt>
    <dgm:pt modelId="{BBF26089-766C-456B-AA29-327C24960E64}" type="pres">
      <dgm:prSet presAssocID="{979D77DF-6175-4492-838F-FE5789E14EDD}" presName="root" presStyleCnt="0">
        <dgm:presLayoutVars>
          <dgm:dir/>
          <dgm:resizeHandles val="exact"/>
        </dgm:presLayoutVars>
      </dgm:prSet>
      <dgm:spPr/>
    </dgm:pt>
    <dgm:pt modelId="{383657B2-A1E4-4801-AAFA-63CE7548819D}" type="pres">
      <dgm:prSet presAssocID="{9AA65932-C362-46BF-9484-4335138CFA3D}" presName="compNode" presStyleCnt="0"/>
      <dgm:spPr/>
    </dgm:pt>
    <dgm:pt modelId="{1EB896B8-B837-4CE1-88F8-9CC4C6BB924A}" type="pres">
      <dgm:prSet presAssocID="{9AA65932-C362-46BF-9484-4335138CFA3D}" presName="bgRect" presStyleLbl="bgShp" presStyleIdx="0" presStyleCnt="4"/>
      <dgm:spPr/>
    </dgm:pt>
    <dgm:pt modelId="{B27EEE25-BBB1-4666-BE49-6904B5D21FAB}" type="pres">
      <dgm:prSet presAssocID="{9AA65932-C362-46BF-9484-4335138CFA3D}" presName="iconRect" presStyleLbl="node1" presStyleIdx="0" presStyleCnt="4"/>
      <dgm:spPr>
        <a:blipFill>
          <a:blip xmlns:r="http://schemas.openxmlformats.org/officeDocument/2006/relationships"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te"/>
        </a:ext>
      </dgm:extLst>
    </dgm:pt>
    <dgm:pt modelId="{9864D425-BDD3-4923-838C-8BB794002D4C}" type="pres">
      <dgm:prSet presAssocID="{9AA65932-C362-46BF-9484-4335138CFA3D}" presName="spaceRect" presStyleCnt="0"/>
      <dgm:spPr/>
    </dgm:pt>
    <dgm:pt modelId="{8AFBFAFC-5560-4834-805B-84F6F5494FD7}" type="pres">
      <dgm:prSet presAssocID="{9AA65932-C362-46BF-9484-4335138CFA3D}" presName="parTx" presStyleLbl="revTx" presStyleIdx="0" presStyleCnt="4">
        <dgm:presLayoutVars>
          <dgm:chMax val="0"/>
          <dgm:chPref val="0"/>
        </dgm:presLayoutVars>
      </dgm:prSet>
      <dgm:spPr/>
    </dgm:pt>
    <dgm:pt modelId="{6BD39ACB-8ECE-414C-B135-EBFC0B89CFDF}" type="pres">
      <dgm:prSet presAssocID="{F3DAB97E-F0BF-42CE-BB73-D01098B82A80}" presName="sibTrans" presStyleCnt="0"/>
      <dgm:spPr/>
    </dgm:pt>
    <dgm:pt modelId="{726B77D0-BD2C-4EB6-B3E3-FB0C0326BF17}" type="pres">
      <dgm:prSet presAssocID="{2745957C-7222-47EE-A3F3-13EF3D64A347}" presName="compNode" presStyleCnt="0"/>
      <dgm:spPr/>
    </dgm:pt>
    <dgm:pt modelId="{7F22F6C2-FF38-4AFF-A5AE-AAFFB17B2C16}" type="pres">
      <dgm:prSet presAssocID="{2745957C-7222-47EE-A3F3-13EF3D64A347}" presName="bgRect" presStyleLbl="bgShp" presStyleIdx="1" presStyleCnt="4"/>
      <dgm:spPr/>
    </dgm:pt>
    <dgm:pt modelId="{CCC40DCD-9FDD-42D3-A741-451CA0D88E34}" type="pres">
      <dgm:prSet presAssocID="{2745957C-7222-47EE-A3F3-13EF3D64A347}" presName="iconRect" presStyleLbl="node1" presStyleIdx="1" presStyleCnt="4"/>
      <dgm:spPr>
        <a:blipFill>
          <a:blip xmlns:r="http://schemas.openxmlformats.org/officeDocument/2006/relationships"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AA59E39D-6E6F-463D-839D-9701D1493B52}" type="pres">
      <dgm:prSet presAssocID="{2745957C-7222-47EE-A3F3-13EF3D64A347}" presName="spaceRect" presStyleCnt="0"/>
      <dgm:spPr/>
    </dgm:pt>
    <dgm:pt modelId="{CB05B78D-500D-49D8-B745-877DE1D5E9A0}" type="pres">
      <dgm:prSet presAssocID="{2745957C-7222-47EE-A3F3-13EF3D64A347}" presName="parTx" presStyleLbl="revTx" presStyleIdx="1" presStyleCnt="4">
        <dgm:presLayoutVars>
          <dgm:chMax val="0"/>
          <dgm:chPref val="0"/>
        </dgm:presLayoutVars>
      </dgm:prSet>
      <dgm:spPr/>
    </dgm:pt>
    <dgm:pt modelId="{10BCC6C7-0407-445F-8558-2C8928C5C66C}" type="pres">
      <dgm:prSet presAssocID="{804FC7FA-2BDC-4834-9C81-0325C079047E}" presName="sibTrans" presStyleCnt="0"/>
      <dgm:spPr/>
    </dgm:pt>
    <dgm:pt modelId="{39626D8C-D68A-435B-9FC1-5EE47955FAAB}" type="pres">
      <dgm:prSet presAssocID="{D417D497-96B2-4C03-9E0F-8881CE606900}" presName="compNode" presStyleCnt="0"/>
      <dgm:spPr/>
    </dgm:pt>
    <dgm:pt modelId="{3FC0F507-D30B-46AA-B01F-2269243F60F5}" type="pres">
      <dgm:prSet presAssocID="{D417D497-96B2-4C03-9E0F-8881CE606900}" presName="bgRect" presStyleLbl="bgShp" presStyleIdx="2" presStyleCnt="4"/>
      <dgm:spPr/>
    </dgm:pt>
    <dgm:pt modelId="{66E7D896-AB17-45CA-9188-D521B7D5942E}" type="pres">
      <dgm:prSet presAssocID="{D417D497-96B2-4C03-9E0F-8881CE606900}" presName="iconRect" presStyleLbl="node1" presStyleIdx="2" presStyleCnt="4"/>
      <dgm:spPr>
        <a:blipFill>
          <a:blip xmlns:r="http://schemas.openxmlformats.org/officeDocument/2006/relationships"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rmometro"/>
        </a:ext>
      </dgm:extLst>
    </dgm:pt>
    <dgm:pt modelId="{207FA290-66F9-4A50-AE36-5C1C8AF1FD56}" type="pres">
      <dgm:prSet presAssocID="{D417D497-96B2-4C03-9E0F-8881CE606900}" presName="spaceRect" presStyleCnt="0"/>
      <dgm:spPr/>
    </dgm:pt>
    <dgm:pt modelId="{5920BF04-B5A8-4890-9DB1-BE12CA75BB35}" type="pres">
      <dgm:prSet presAssocID="{D417D497-96B2-4C03-9E0F-8881CE606900}" presName="parTx" presStyleLbl="revTx" presStyleIdx="2" presStyleCnt="4">
        <dgm:presLayoutVars>
          <dgm:chMax val="0"/>
          <dgm:chPref val="0"/>
        </dgm:presLayoutVars>
      </dgm:prSet>
      <dgm:spPr/>
    </dgm:pt>
    <dgm:pt modelId="{036BA83B-7261-41DF-BABA-FD39B3EEC66E}" type="pres">
      <dgm:prSet presAssocID="{BEF0DD8C-6E2A-49EB-9ED7-752E7B36C67F}" presName="sibTrans" presStyleCnt="0"/>
      <dgm:spPr/>
    </dgm:pt>
    <dgm:pt modelId="{7F81F908-5138-45DB-844C-3DD7DD5685B3}" type="pres">
      <dgm:prSet presAssocID="{B1F994CD-5219-4386-BEC7-B2F819C22B89}" presName="compNode" presStyleCnt="0"/>
      <dgm:spPr/>
    </dgm:pt>
    <dgm:pt modelId="{486C680A-2ACF-43F3-AFD8-28185BEAC88E}" type="pres">
      <dgm:prSet presAssocID="{B1F994CD-5219-4386-BEC7-B2F819C22B89}" presName="bgRect" presStyleLbl="bgShp" presStyleIdx="3" presStyleCnt="4" custLinFactY="22481" custLinFactNeighborX="1031" custLinFactNeighborY="100000"/>
      <dgm:spPr/>
    </dgm:pt>
    <dgm:pt modelId="{BC7A56CB-4360-4305-A8D9-238BAF489C4D}" type="pres">
      <dgm:prSet presAssocID="{B1F994CD-5219-4386-BEC7-B2F819C22B89}" presName="iconRect" presStyleLbl="node1" presStyleIdx="3" presStyleCnt="4"/>
      <dgm:spPr>
        <a:blipFill>
          <a:blip xmlns:r="http://schemas.openxmlformats.org/officeDocument/2006/relationships"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naro"/>
        </a:ext>
      </dgm:extLst>
    </dgm:pt>
    <dgm:pt modelId="{FA8345D8-824B-44D6-AF5B-9588DA31D980}" type="pres">
      <dgm:prSet presAssocID="{B1F994CD-5219-4386-BEC7-B2F819C22B89}" presName="spaceRect" presStyleCnt="0"/>
      <dgm:spPr/>
    </dgm:pt>
    <dgm:pt modelId="{CE780021-FFC8-41FC-BAEC-31A8182C7D3D}" type="pres">
      <dgm:prSet presAssocID="{B1F994CD-5219-4386-BEC7-B2F819C22B8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A286C30-B32C-4E5B-93A8-D5BEA3423AAA}" srcId="{979D77DF-6175-4492-838F-FE5789E14EDD}" destId="{B1F994CD-5219-4386-BEC7-B2F819C22B89}" srcOrd="3" destOrd="0" parTransId="{5E8B8E0C-7C1E-458A-93FC-42F2F2D8BBC0}" sibTransId="{BF8A1AB4-7764-47CC-A98E-24D611A40966}"/>
    <dgm:cxn modelId="{301B4C36-85A5-475D-BE9D-979DB4E031FB}" type="presOf" srcId="{2745957C-7222-47EE-A3F3-13EF3D64A347}" destId="{CB05B78D-500D-49D8-B745-877DE1D5E9A0}" srcOrd="0" destOrd="0" presId="urn:microsoft.com/office/officeart/2018/2/layout/IconVerticalSolidList"/>
    <dgm:cxn modelId="{38C0ED67-80BA-4671-A399-A1B6D23C343D}" type="presOf" srcId="{979D77DF-6175-4492-838F-FE5789E14EDD}" destId="{BBF26089-766C-456B-AA29-327C24960E64}" srcOrd="0" destOrd="0" presId="urn:microsoft.com/office/officeart/2018/2/layout/IconVerticalSolidList"/>
    <dgm:cxn modelId="{5F07326B-8857-4F3E-AD9F-1F97D6363A43}" srcId="{979D77DF-6175-4492-838F-FE5789E14EDD}" destId="{2745957C-7222-47EE-A3F3-13EF3D64A347}" srcOrd="1" destOrd="0" parTransId="{227192C1-E19E-4D18-815C-B21CE02A19CA}" sibTransId="{804FC7FA-2BDC-4834-9C81-0325C079047E}"/>
    <dgm:cxn modelId="{C2826086-54B3-43F0-BC25-A1FC47E984F0}" type="presOf" srcId="{9AA65932-C362-46BF-9484-4335138CFA3D}" destId="{8AFBFAFC-5560-4834-805B-84F6F5494FD7}" srcOrd="0" destOrd="0" presId="urn:microsoft.com/office/officeart/2018/2/layout/IconVerticalSolidList"/>
    <dgm:cxn modelId="{5B49C78E-B641-4FBC-A922-1C37B1C2B996}" srcId="{979D77DF-6175-4492-838F-FE5789E14EDD}" destId="{9AA65932-C362-46BF-9484-4335138CFA3D}" srcOrd="0" destOrd="0" parTransId="{53DE5B9C-F22C-4596-B1E8-A9AAEE4238A0}" sibTransId="{F3DAB97E-F0BF-42CE-BB73-D01098B82A80}"/>
    <dgm:cxn modelId="{4D8AAAC4-0F3B-4B50-82EA-6794C1B14F0C}" type="presOf" srcId="{B1F994CD-5219-4386-BEC7-B2F819C22B89}" destId="{CE780021-FFC8-41FC-BAEC-31A8182C7D3D}" srcOrd="0" destOrd="0" presId="urn:microsoft.com/office/officeart/2018/2/layout/IconVerticalSolidList"/>
    <dgm:cxn modelId="{43E673CF-F493-4518-B54C-C4F0E76A2979}" srcId="{979D77DF-6175-4492-838F-FE5789E14EDD}" destId="{D417D497-96B2-4C03-9E0F-8881CE606900}" srcOrd="2" destOrd="0" parTransId="{812C7D4D-95B9-4C8A-A824-316702728667}" sibTransId="{BEF0DD8C-6E2A-49EB-9ED7-752E7B36C67F}"/>
    <dgm:cxn modelId="{D91975EE-E2D0-47E7-9570-239EEE81DDC5}" type="presOf" srcId="{D417D497-96B2-4C03-9E0F-8881CE606900}" destId="{5920BF04-B5A8-4890-9DB1-BE12CA75BB35}" srcOrd="0" destOrd="0" presId="urn:microsoft.com/office/officeart/2018/2/layout/IconVerticalSolidList"/>
    <dgm:cxn modelId="{917A8993-16B9-423D-B399-0479C1B40468}" type="presParOf" srcId="{BBF26089-766C-456B-AA29-327C24960E64}" destId="{383657B2-A1E4-4801-AAFA-63CE7548819D}" srcOrd="0" destOrd="0" presId="urn:microsoft.com/office/officeart/2018/2/layout/IconVerticalSolidList"/>
    <dgm:cxn modelId="{8C0F9972-20DE-4996-9D9F-D1AB8286CA95}" type="presParOf" srcId="{383657B2-A1E4-4801-AAFA-63CE7548819D}" destId="{1EB896B8-B837-4CE1-88F8-9CC4C6BB924A}" srcOrd="0" destOrd="0" presId="urn:microsoft.com/office/officeart/2018/2/layout/IconVerticalSolidList"/>
    <dgm:cxn modelId="{B76D7F11-B34E-4270-BE1A-EF8C572C3E87}" type="presParOf" srcId="{383657B2-A1E4-4801-AAFA-63CE7548819D}" destId="{B27EEE25-BBB1-4666-BE49-6904B5D21FAB}" srcOrd="1" destOrd="0" presId="urn:microsoft.com/office/officeart/2018/2/layout/IconVerticalSolidList"/>
    <dgm:cxn modelId="{12B2BCF7-79D4-4536-8497-3B2FA341D8F6}" type="presParOf" srcId="{383657B2-A1E4-4801-AAFA-63CE7548819D}" destId="{9864D425-BDD3-4923-838C-8BB794002D4C}" srcOrd="2" destOrd="0" presId="urn:microsoft.com/office/officeart/2018/2/layout/IconVerticalSolidList"/>
    <dgm:cxn modelId="{BB6F9A83-97CC-4D6A-A039-66FCD5B0454A}" type="presParOf" srcId="{383657B2-A1E4-4801-AAFA-63CE7548819D}" destId="{8AFBFAFC-5560-4834-805B-84F6F5494FD7}" srcOrd="3" destOrd="0" presId="urn:microsoft.com/office/officeart/2018/2/layout/IconVerticalSolidList"/>
    <dgm:cxn modelId="{7D04401A-5A08-425A-9AE5-EDDB7DF05D4E}" type="presParOf" srcId="{BBF26089-766C-456B-AA29-327C24960E64}" destId="{6BD39ACB-8ECE-414C-B135-EBFC0B89CFDF}" srcOrd="1" destOrd="0" presId="urn:microsoft.com/office/officeart/2018/2/layout/IconVerticalSolidList"/>
    <dgm:cxn modelId="{5923E8A1-9789-4142-BEFE-426230E2D4EF}" type="presParOf" srcId="{BBF26089-766C-456B-AA29-327C24960E64}" destId="{726B77D0-BD2C-4EB6-B3E3-FB0C0326BF17}" srcOrd="2" destOrd="0" presId="urn:microsoft.com/office/officeart/2018/2/layout/IconVerticalSolidList"/>
    <dgm:cxn modelId="{3673CB8B-2F8F-475B-AD86-CDB6A9ED9F91}" type="presParOf" srcId="{726B77D0-BD2C-4EB6-B3E3-FB0C0326BF17}" destId="{7F22F6C2-FF38-4AFF-A5AE-AAFFB17B2C16}" srcOrd="0" destOrd="0" presId="urn:microsoft.com/office/officeart/2018/2/layout/IconVerticalSolidList"/>
    <dgm:cxn modelId="{68F82E08-FEA6-4624-AD90-7DFA268CD884}" type="presParOf" srcId="{726B77D0-BD2C-4EB6-B3E3-FB0C0326BF17}" destId="{CCC40DCD-9FDD-42D3-A741-451CA0D88E34}" srcOrd="1" destOrd="0" presId="urn:microsoft.com/office/officeart/2018/2/layout/IconVerticalSolidList"/>
    <dgm:cxn modelId="{59A17DEB-4D6A-4C4F-9E86-FD91F4B61EF0}" type="presParOf" srcId="{726B77D0-BD2C-4EB6-B3E3-FB0C0326BF17}" destId="{AA59E39D-6E6F-463D-839D-9701D1493B52}" srcOrd="2" destOrd="0" presId="urn:microsoft.com/office/officeart/2018/2/layout/IconVerticalSolidList"/>
    <dgm:cxn modelId="{0D6F114A-AEB9-4FBD-B91A-7E01B9991C4F}" type="presParOf" srcId="{726B77D0-BD2C-4EB6-B3E3-FB0C0326BF17}" destId="{CB05B78D-500D-49D8-B745-877DE1D5E9A0}" srcOrd="3" destOrd="0" presId="urn:microsoft.com/office/officeart/2018/2/layout/IconVerticalSolidList"/>
    <dgm:cxn modelId="{817ADF44-53D8-42C1-A06F-916DD0B9F3C6}" type="presParOf" srcId="{BBF26089-766C-456B-AA29-327C24960E64}" destId="{10BCC6C7-0407-445F-8558-2C8928C5C66C}" srcOrd="3" destOrd="0" presId="urn:microsoft.com/office/officeart/2018/2/layout/IconVerticalSolidList"/>
    <dgm:cxn modelId="{8281A500-68D4-4D5A-8E7F-0F9193984DDB}" type="presParOf" srcId="{BBF26089-766C-456B-AA29-327C24960E64}" destId="{39626D8C-D68A-435B-9FC1-5EE47955FAAB}" srcOrd="4" destOrd="0" presId="urn:microsoft.com/office/officeart/2018/2/layout/IconVerticalSolidList"/>
    <dgm:cxn modelId="{FBACF63C-1981-4266-A2D2-469BCD7DDDEA}" type="presParOf" srcId="{39626D8C-D68A-435B-9FC1-5EE47955FAAB}" destId="{3FC0F507-D30B-46AA-B01F-2269243F60F5}" srcOrd="0" destOrd="0" presId="urn:microsoft.com/office/officeart/2018/2/layout/IconVerticalSolidList"/>
    <dgm:cxn modelId="{6E29CE9D-AEFA-4EED-AF6D-7F12C5CE2E03}" type="presParOf" srcId="{39626D8C-D68A-435B-9FC1-5EE47955FAAB}" destId="{66E7D896-AB17-45CA-9188-D521B7D5942E}" srcOrd="1" destOrd="0" presId="urn:microsoft.com/office/officeart/2018/2/layout/IconVerticalSolidList"/>
    <dgm:cxn modelId="{66CF29AF-8829-4814-B56B-DA87C3272333}" type="presParOf" srcId="{39626D8C-D68A-435B-9FC1-5EE47955FAAB}" destId="{207FA290-66F9-4A50-AE36-5C1C8AF1FD56}" srcOrd="2" destOrd="0" presId="urn:microsoft.com/office/officeart/2018/2/layout/IconVerticalSolidList"/>
    <dgm:cxn modelId="{ADC9AC2C-D0C6-480B-98D4-6C429E801570}" type="presParOf" srcId="{39626D8C-D68A-435B-9FC1-5EE47955FAAB}" destId="{5920BF04-B5A8-4890-9DB1-BE12CA75BB35}" srcOrd="3" destOrd="0" presId="urn:microsoft.com/office/officeart/2018/2/layout/IconVerticalSolidList"/>
    <dgm:cxn modelId="{9AA50EEC-1A08-4EA4-83AD-2F374C9A8132}" type="presParOf" srcId="{BBF26089-766C-456B-AA29-327C24960E64}" destId="{036BA83B-7261-41DF-BABA-FD39B3EEC66E}" srcOrd="5" destOrd="0" presId="urn:microsoft.com/office/officeart/2018/2/layout/IconVerticalSolidList"/>
    <dgm:cxn modelId="{18AEF586-C11B-44EF-AEF8-B27BF717639E}" type="presParOf" srcId="{BBF26089-766C-456B-AA29-327C24960E64}" destId="{7F81F908-5138-45DB-844C-3DD7DD5685B3}" srcOrd="6" destOrd="0" presId="urn:microsoft.com/office/officeart/2018/2/layout/IconVerticalSolidList"/>
    <dgm:cxn modelId="{CDC394FF-B1E1-47E6-AAD8-8EA435BDCAE6}" type="presParOf" srcId="{7F81F908-5138-45DB-844C-3DD7DD5685B3}" destId="{486C680A-2ACF-43F3-AFD8-28185BEAC88E}" srcOrd="0" destOrd="0" presId="urn:microsoft.com/office/officeart/2018/2/layout/IconVerticalSolidList"/>
    <dgm:cxn modelId="{FC8347CF-98D6-4B5C-8983-AD4419D0AA5B}" type="presParOf" srcId="{7F81F908-5138-45DB-844C-3DD7DD5685B3}" destId="{BC7A56CB-4360-4305-A8D9-238BAF489C4D}" srcOrd="1" destOrd="0" presId="urn:microsoft.com/office/officeart/2018/2/layout/IconVerticalSolidList"/>
    <dgm:cxn modelId="{DFA07A51-DCEB-4ACA-A98A-092AC249879F}" type="presParOf" srcId="{7F81F908-5138-45DB-844C-3DD7DD5685B3}" destId="{FA8345D8-824B-44D6-AF5B-9588DA31D980}" srcOrd="2" destOrd="0" presId="urn:microsoft.com/office/officeart/2018/2/layout/IconVerticalSolidList"/>
    <dgm:cxn modelId="{E3419561-69EF-443D-8D4B-F53EF0B0BD17}" type="presParOf" srcId="{7F81F908-5138-45DB-844C-3DD7DD5685B3}" destId="{CE780021-FFC8-41FC-BAEC-31A8182C7D3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0F629-5A22-4F97-ACC9-F5773CD45323}">
      <dsp:nvSpPr>
        <dsp:cNvPr id="0" name=""/>
        <dsp:cNvSpPr/>
      </dsp:nvSpPr>
      <dsp:spPr>
        <a:xfrm>
          <a:off x="1587358" y="54269"/>
          <a:ext cx="1510523" cy="14484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C8E51B-0E23-4D59-86DB-8CF411AFFD38}">
      <dsp:nvSpPr>
        <dsp:cNvPr id="0" name=""/>
        <dsp:cNvSpPr/>
      </dsp:nvSpPr>
      <dsp:spPr>
        <a:xfrm>
          <a:off x="278558" y="1646886"/>
          <a:ext cx="4315781" cy="1669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DEFINIZIONE OBIETTIVI </a:t>
          </a:r>
        </a:p>
        <a:p>
          <a:pPr marL="0" lvl="0" indent="0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0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Elaborati secondo criteri basati sulla scienza e seguendo in particolare la tassonomia </a:t>
          </a:r>
          <a:r>
            <a:rPr lang="it-IT" sz="2000" b="1" kern="1200" dirty="0" err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SBTi</a:t>
          </a:r>
          <a:r>
            <a:rPr lang="it-IT" sz="20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1" kern="1200" dirty="0">
              <a:solidFill>
                <a:srgbClr val="90C22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rispetto al 2020:</a:t>
          </a:r>
        </a:p>
        <a:p>
          <a:pPr marL="0" lvl="0" indent="0" algn="l" defTabSz="889000"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>
        <a:off x="278558" y="1646886"/>
        <a:ext cx="4315781" cy="1669881"/>
      </dsp:txXfrm>
    </dsp:sp>
    <dsp:sp modelId="{77221120-5C7D-4177-B3F6-4F16F1D5F650}">
      <dsp:nvSpPr>
        <dsp:cNvPr id="0" name=""/>
        <dsp:cNvSpPr/>
      </dsp:nvSpPr>
      <dsp:spPr>
        <a:xfrm>
          <a:off x="278558" y="3179528"/>
          <a:ext cx="4315781" cy="2974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Entro</a:t>
          </a: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il 2025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riduzione</a:t>
          </a: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del 5% del nostro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EnKPI</a:t>
          </a: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di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sito</a:t>
          </a: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(MJ/ore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carico</a:t>
          </a: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macchine</a:t>
          </a: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)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Raggiunto</a:t>
          </a: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con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acquisitizione</a:t>
          </a: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di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centri</a:t>
          </a: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di Lavoro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moderni</a:t>
          </a: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e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performanti</a:t>
          </a:r>
          <a:endParaRPr lang="en-US" sz="1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Entro</a:t>
          </a: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il 2025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riduzione</a:t>
          </a: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del 2% delle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emissioni</a:t>
          </a: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con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criterio</a:t>
          </a: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local based (scope1 + scope2)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raggiunto</a:t>
          </a: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con nuovo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impianto</a:t>
          </a: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pannelli</a:t>
          </a: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fotovoltaici</a:t>
          </a: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e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acquisto</a:t>
          </a: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di sola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energia</a:t>
          </a: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elettrica</a:t>
          </a: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prodotta</a:t>
          </a: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da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fonti</a:t>
          </a: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rinnovabili</a:t>
          </a: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en-US" sz="17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Entro</a:t>
          </a: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 il 2030 </a:t>
          </a:r>
          <a:r>
            <a:rPr lang="it-IT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riduzione del 42% di tutti i GHG del protocollo di Kyoto,  Scope 1 e 2 (pari ad   una contrazione lineare annua del 4,2%).</a:t>
          </a:r>
          <a:endParaRPr lang="en-US" sz="1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8558" y="3179528"/>
        <a:ext cx="4315781" cy="2974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896B8-B837-4CE1-88F8-9CC4C6BB924A}">
      <dsp:nvSpPr>
        <dsp:cNvPr id="0" name=""/>
        <dsp:cNvSpPr/>
      </dsp:nvSpPr>
      <dsp:spPr>
        <a:xfrm>
          <a:off x="0" y="2024"/>
          <a:ext cx="7391400" cy="10258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EEE25-BBB1-4666-BE49-6904B5D21FAB}">
      <dsp:nvSpPr>
        <dsp:cNvPr id="0" name=""/>
        <dsp:cNvSpPr/>
      </dsp:nvSpPr>
      <dsp:spPr>
        <a:xfrm>
          <a:off x="310317" y="232838"/>
          <a:ext cx="564213" cy="564213"/>
        </a:xfrm>
        <a:prstGeom prst="rect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BFAFC-5560-4834-805B-84F6F5494FD7}">
      <dsp:nvSpPr>
        <dsp:cNvPr id="0" name=""/>
        <dsp:cNvSpPr/>
      </dsp:nvSpPr>
      <dsp:spPr>
        <a:xfrm>
          <a:off x="1184848" y="2024"/>
          <a:ext cx="6206551" cy="1025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68" tIns="108568" rIns="108568" bIns="10856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Riduzione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e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Controllo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delle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Spese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Energetiche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di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gestione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84848" y="2024"/>
        <a:ext cx="6206551" cy="1025842"/>
      </dsp:txXfrm>
    </dsp:sp>
    <dsp:sp modelId="{7F22F6C2-FF38-4AFF-A5AE-AAFFB17B2C16}">
      <dsp:nvSpPr>
        <dsp:cNvPr id="0" name=""/>
        <dsp:cNvSpPr/>
      </dsp:nvSpPr>
      <dsp:spPr>
        <a:xfrm>
          <a:off x="0" y="1284327"/>
          <a:ext cx="7391400" cy="1025842"/>
        </a:xfrm>
        <a:prstGeom prst="roundRect">
          <a:avLst>
            <a:gd name="adj" fmla="val 10000"/>
          </a:avLst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40DCD-9FDD-42D3-A741-451CA0D88E34}">
      <dsp:nvSpPr>
        <dsp:cNvPr id="0" name=""/>
        <dsp:cNvSpPr/>
      </dsp:nvSpPr>
      <dsp:spPr>
        <a:xfrm>
          <a:off x="310317" y="1515141"/>
          <a:ext cx="564213" cy="564213"/>
        </a:xfrm>
        <a:prstGeom prst="rect">
          <a:avLst/>
        </a:prstGeom>
        <a:blipFill>
          <a:blip xmlns:r="http://schemas.openxmlformats.org/officeDocument/2006/relationships"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5B78D-500D-49D8-B745-877DE1D5E9A0}">
      <dsp:nvSpPr>
        <dsp:cNvPr id="0" name=""/>
        <dsp:cNvSpPr/>
      </dsp:nvSpPr>
      <dsp:spPr>
        <a:xfrm>
          <a:off x="1184848" y="1284327"/>
          <a:ext cx="6206551" cy="1025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68" tIns="108568" rIns="108568" bIns="10856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Miglioramento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del proprio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Bilancio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Ambientale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e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Responsabilità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Sociale</a:t>
          </a:r>
          <a:r>
            <a:rPr lang="it-IT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84848" y="1284327"/>
        <a:ext cx="6206551" cy="1025842"/>
      </dsp:txXfrm>
    </dsp:sp>
    <dsp:sp modelId="{3FC0F507-D30B-46AA-B01F-2269243F60F5}">
      <dsp:nvSpPr>
        <dsp:cNvPr id="0" name=""/>
        <dsp:cNvSpPr/>
      </dsp:nvSpPr>
      <dsp:spPr>
        <a:xfrm>
          <a:off x="0" y="2566630"/>
          <a:ext cx="7391400" cy="1025842"/>
        </a:xfrm>
        <a:prstGeom prst="roundRect">
          <a:avLst>
            <a:gd name="adj" fmla="val 10000"/>
          </a:avLst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7D896-AB17-45CA-9188-D521B7D5942E}">
      <dsp:nvSpPr>
        <dsp:cNvPr id="0" name=""/>
        <dsp:cNvSpPr/>
      </dsp:nvSpPr>
      <dsp:spPr>
        <a:xfrm>
          <a:off x="310317" y="2797444"/>
          <a:ext cx="564213" cy="564213"/>
        </a:xfrm>
        <a:prstGeom prst="rect">
          <a:avLst/>
        </a:prstGeom>
        <a:blipFill>
          <a:blip xmlns:r="http://schemas.openxmlformats.org/officeDocument/2006/relationships"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0BF04-B5A8-4890-9DB1-BE12CA75BB35}">
      <dsp:nvSpPr>
        <dsp:cNvPr id="0" name=""/>
        <dsp:cNvSpPr/>
      </dsp:nvSpPr>
      <dsp:spPr>
        <a:xfrm>
          <a:off x="1184848" y="2566630"/>
          <a:ext cx="6206551" cy="1025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68" tIns="108568" rIns="108568" bIns="10856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latin typeface="Calibri" panose="020F0502020204030204" pitchFamily="34" charset="0"/>
              <a:cs typeface="Calibri" panose="020F0502020204030204" pitchFamily="34" charset="0"/>
            </a:rPr>
            <a:t>Contrasto al </a:t>
          </a:r>
          <a:r>
            <a:rPr lang="it-IT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Climate</a:t>
          </a:r>
          <a:r>
            <a:rPr lang="it-IT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Change</a:t>
          </a:r>
          <a:r>
            <a:rPr lang="it-IT" sz="2200" kern="1200" dirty="0">
              <a:latin typeface="Calibri" panose="020F0502020204030204" pitchFamily="34" charset="0"/>
              <a:cs typeface="Calibri" panose="020F0502020204030204" pitchFamily="34" charset="0"/>
            </a:rPr>
            <a:t> e raggiungimento della Sostenibilità ESG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84848" y="2566630"/>
        <a:ext cx="6206551" cy="1025842"/>
      </dsp:txXfrm>
    </dsp:sp>
    <dsp:sp modelId="{486C680A-2ACF-43F3-AFD8-28185BEAC88E}">
      <dsp:nvSpPr>
        <dsp:cNvPr id="0" name=""/>
        <dsp:cNvSpPr/>
      </dsp:nvSpPr>
      <dsp:spPr>
        <a:xfrm>
          <a:off x="0" y="3850957"/>
          <a:ext cx="7391400" cy="1025842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A56CB-4360-4305-A8D9-238BAF489C4D}">
      <dsp:nvSpPr>
        <dsp:cNvPr id="0" name=""/>
        <dsp:cNvSpPr/>
      </dsp:nvSpPr>
      <dsp:spPr>
        <a:xfrm>
          <a:off x="310317" y="4079748"/>
          <a:ext cx="564213" cy="564213"/>
        </a:xfrm>
        <a:prstGeom prst="rect">
          <a:avLst/>
        </a:prstGeom>
        <a:blipFill>
          <a:blip xmlns:r="http://schemas.openxmlformats.org/officeDocument/2006/relationships"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80021-FFC8-41FC-BAEC-31A8182C7D3D}">
      <dsp:nvSpPr>
        <dsp:cNvPr id="0" name=""/>
        <dsp:cNvSpPr/>
      </dsp:nvSpPr>
      <dsp:spPr>
        <a:xfrm>
          <a:off x="1184848" y="3848933"/>
          <a:ext cx="6206551" cy="1025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68" tIns="108568" rIns="108568" bIns="10856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Consolidamento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rapporti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Clienti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con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allineamento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requisiti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di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filiera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e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maggiore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attrattività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sul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mercato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84848" y="3848933"/>
        <a:ext cx="6206551" cy="1025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BFBAB-9F0A-4AC2-A32E-F289BB77C378}" type="datetimeFigureOut">
              <a:rPr lang="it-IT" smtClean="0"/>
              <a:t>26/01/2026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987D9-759E-4D08-AFC2-4D78F65EB5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05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987D9-759E-4D08-AFC2-4D78F65EB52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08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900" y="-9330"/>
            <a:ext cx="10723576" cy="7575160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169" y="2649440"/>
            <a:ext cx="6814024" cy="1813981"/>
          </a:xfrm>
        </p:spPr>
        <p:txBody>
          <a:bodyPr anchor="b">
            <a:noAutofit/>
          </a:bodyPr>
          <a:lstStyle>
            <a:lvl1pPr algn="r">
              <a:defRPr sz="595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169" y="4463420"/>
            <a:ext cx="6814024" cy="120862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09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1689"/>
            <a:ext cx="7423299" cy="3750263"/>
          </a:xfrm>
        </p:spPr>
        <p:txBody>
          <a:bodyPr anchor="ctr">
            <a:normAutofit/>
          </a:bodyPr>
          <a:lstStyle>
            <a:lvl1pPr algn="l">
              <a:defRPr sz="4848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3" y="4925719"/>
            <a:ext cx="7423299" cy="1730967"/>
          </a:xfrm>
        </p:spPr>
        <p:txBody>
          <a:bodyPr anchor="ctr">
            <a:normAutofit/>
          </a:bodyPr>
          <a:lstStyle>
            <a:lvl1pPr marL="0" indent="0" algn="l">
              <a:buNone/>
              <a:defRPr sz="198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44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1689"/>
            <a:ext cx="7101080" cy="3330457"/>
          </a:xfrm>
        </p:spPr>
        <p:txBody>
          <a:bodyPr anchor="ctr">
            <a:normAutofit/>
          </a:bodyPr>
          <a:lstStyle>
            <a:lvl1pPr algn="l">
              <a:defRPr sz="4848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645" y="4002146"/>
            <a:ext cx="6338160" cy="41980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789" indent="0">
              <a:buFontTx/>
              <a:buNone/>
              <a:defRPr/>
            </a:lvl2pPr>
            <a:lvl3pPr marL="1007577" indent="0">
              <a:buFontTx/>
              <a:buNone/>
              <a:defRPr/>
            </a:lvl3pPr>
            <a:lvl4pPr marL="1511366" indent="0">
              <a:buFontTx/>
              <a:buNone/>
              <a:defRPr/>
            </a:lvl4pPr>
            <a:lvl5pPr marL="2015155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25719"/>
            <a:ext cx="7423300" cy="1730967"/>
          </a:xfrm>
        </p:spPr>
        <p:txBody>
          <a:bodyPr anchor="ctr">
            <a:normAutofit/>
          </a:bodyPr>
          <a:lstStyle>
            <a:lvl1pPr marL="0" indent="0" algn="l">
              <a:buNone/>
              <a:defRPr sz="198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64504" y="870879"/>
            <a:ext cx="534809" cy="644337"/>
          </a:xfrm>
          <a:prstGeom prst="rect">
            <a:avLst/>
          </a:prstGeom>
        </p:spPr>
        <p:txBody>
          <a:bodyPr vert="horz" lIns="100753" tIns="50377" rIns="100753" bIns="50377" rtlCol="0" anchor="ctr">
            <a:noAutofit/>
          </a:bodyPr>
          <a:lstStyle/>
          <a:p>
            <a:pPr lvl="0"/>
            <a:r>
              <a:rPr lang="en-US" sz="881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0557"/>
            <a:ext cx="534809" cy="644337"/>
          </a:xfrm>
          <a:prstGeom prst="rect">
            <a:avLst/>
          </a:prstGeom>
        </p:spPr>
        <p:txBody>
          <a:bodyPr vert="horz" lIns="100753" tIns="50377" rIns="100753" bIns="50377" rtlCol="0" anchor="ctr">
            <a:noAutofit/>
          </a:bodyPr>
          <a:lstStyle/>
          <a:p>
            <a:pPr lvl="0"/>
            <a:r>
              <a:rPr lang="en-US" sz="881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7445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128765"/>
            <a:ext cx="7423300" cy="2859812"/>
          </a:xfrm>
        </p:spPr>
        <p:txBody>
          <a:bodyPr anchor="b">
            <a:normAutofit/>
          </a:bodyPr>
          <a:lstStyle>
            <a:lvl1pPr algn="l">
              <a:defRPr sz="4848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88577"/>
            <a:ext cx="7423300" cy="1668109"/>
          </a:xfrm>
        </p:spPr>
        <p:txBody>
          <a:bodyPr anchor="t">
            <a:normAutofit/>
          </a:bodyPr>
          <a:lstStyle>
            <a:lvl1pPr marL="0" indent="0" algn="l">
              <a:buNone/>
              <a:defRPr sz="198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082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1689"/>
            <a:ext cx="7101080" cy="3330457"/>
          </a:xfrm>
        </p:spPr>
        <p:txBody>
          <a:bodyPr anchor="ctr">
            <a:normAutofit/>
          </a:bodyPr>
          <a:lstStyle>
            <a:lvl1pPr algn="l">
              <a:defRPr sz="4848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1952"/>
            <a:ext cx="7423301" cy="566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789" indent="0">
              <a:buFontTx/>
              <a:buNone/>
              <a:defRPr/>
            </a:lvl2pPr>
            <a:lvl3pPr marL="1007577" indent="0">
              <a:buFontTx/>
              <a:buNone/>
              <a:defRPr/>
            </a:lvl3pPr>
            <a:lvl4pPr marL="1511366" indent="0">
              <a:buFontTx/>
              <a:buNone/>
              <a:defRPr/>
            </a:lvl4pPr>
            <a:lvl5pPr marL="2015155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88577"/>
            <a:ext cx="7423300" cy="1668109"/>
          </a:xfrm>
        </p:spPr>
        <p:txBody>
          <a:bodyPr anchor="t">
            <a:normAutofit/>
          </a:bodyPr>
          <a:lstStyle>
            <a:lvl1pPr marL="0" indent="0" algn="l">
              <a:buNone/>
              <a:defRPr sz="198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64504" y="870879"/>
            <a:ext cx="534809" cy="644337"/>
          </a:xfrm>
          <a:prstGeom prst="rect">
            <a:avLst/>
          </a:prstGeom>
        </p:spPr>
        <p:txBody>
          <a:bodyPr vert="horz" lIns="100753" tIns="50377" rIns="100753" bIns="50377" rtlCol="0" anchor="ctr">
            <a:noAutofit/>
          </a:bodyPr>
          <a:lstStyle/>
          <a:p>
            <a:pPr lvl="0"/>
            <a:r>
              <a:rPr lang="en-US" sz="881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0557"/>
            <a:ext cx="534809" cy="644337"/>
          </a:xfrm>
          <a:prstGeom prst="rect">
            <a:avLst/>
          </a:prstGeom>
        </p:spPr>
        <p:txBody>
          <a:bodyPr vert="horz" lIns="100753" tIns="50377" rIns="100753" bIns="50377" rtlCol="0" anchor="ctr">
            <a:noAutofit/>
          </a:bodyPr>
          <a:lstStyle/>
          <a:p>
            <a:pPr lvl="0"/>
            <a:r>
              <a:rPr lang="en-US" sz="881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9755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201" y="671689"/>
            <a:ext cx="7415991" cy="3330457"/>
          </a:xfrm>
        </p:spPr>
        <p:txBody>
          <a:bodyPr anchor="ctr">
            <a:normAutofit/>
          </a:bodyPr>
          <a:lstStyle>
            <a:lvl1pPr algn="l">
              <a:defRPr sz="4848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1952"/>
            <a:ext cx="7423301" cy="566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5">
                <a:solidFill>
                  <a:schemeClr val="accent1"/>
                </a:solidFill>
              </a:defRPr>
            </a:lvl1pPr>
            <a:lvl2pPr marL="503789" indent="0">
              <a:buFontTx/>
              <a:buNone/>
              <a:defRPr/>
            </a:lvl2pPr>
            <a:lvl3pPr marL="1007577" indent="0">
              <a:buFontTx/>
              <a:buNone/>
              <a:defRPr/>
            </a:lvl3pPr>
            <a:lvl4pPr marL="1511366" indent="0">
              <a:buFontTx/>
              <a:buNone/>
              <a:defRPr/>
            </a:lvl4pPr>
            <a:lvl5pPr marL="2015155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88577"/>
            <a:ext cx="7423300" cy="1668109"/>
          </a:xfrm>
        </p:spPr>
        <p:txBody>
          <a:bodyPr anchor="t">
            <a:normAutofit/>
          </a:bodyPr>
          <a:lstStyle>
            <a:lvl1pPr marL="0" indent="0" algn="l">
              <a:buNone/>
              <a:defRPr sz="198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198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516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0134" y="671689"/>
            <a:ext cx="1144666" cy="578632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892" y="671689"/>
            <a:ext cx="6075294" cy="578632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60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54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8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975957"/>
            <a:ext cx="7423300" cy="2012622"/>
          </a:xfrm>
        </p:spPr>
        <p:txBody>
          <a:bodyPr anchor="b"/>
          <a:lstStyle>
            <a:lvl1pPr algn="l">
              <a:defRPr sz="4408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88577"/>
            <a:ext cx="7423300" cy="948033"/>
          </a:xfrm>
        </p:spPr>
        <p:txBody>
          <a:bodyPr anchor="t"/>
          <a:lstStyle>
            <a:lvl1pPr marL="0" indent="0" algn="l">
              <a:buNone/>
              <a:defRPr sz="220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39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1689"/>
            <a:ext cx="7423299" cy="145532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894" y="2380649"/>
            <a:ext cx="3611372" cy="4276036"/>
          </a:xfrm>
        </p:spPr>
        <p:txBody>
          <a:bodyPr>
            <a:normAutofit/>
          </a:bodyPr>
          <a:lstStyle>
            <a:lvl1pPr>
              <a:defRPr sz="1983"/>
            </a:lvl1pPr>
            <a:lvl2pPr>
              <a:defRPr sz="1763"/>
            </a:lvl2pPr>
            <a:lvl3pPr>
              <a:defRPr sz="1543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819" y="2380651"/>
            <a:ext cx="3611373" cy="4276037"/>
          </a:xfrm>
        </p:spPr>
        <p:txBody>
          <a:bodyPr>
            <a:normAutofit/>
          </a:bodyPr>
          <a:lstStyle>
            <a:lvl1pPr>
              <a:defRPr sz="1983"/>
            </a:lvl1pPr>
            <a:lvl2pPr>
              <a:defRPr sz="1763"/>
            </a:lvl2pPr>
            <a:lvl3pPr>
              <a:defRPr sz="1543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11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1689"/>
            <a:ext cx="7423298" cy="1455326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1083"/>
            <a:ext cx="3614369" cy="634955"/>
          </a:xfrm>
        </p:spPr>
        <p:txBody>
          <a:bodyPr anchor="b">
            <a:noAutofit/>
          </a:bodyPr>
          <a:lstStyle>
            <a:lvl1pPr marL="0" indent="0">
              <a:buNone/>
              <a:defRPr sz="2645" b="0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92" y="3016040"/>
            <a:ext cx="3614369" cy="364064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821" y="2381083"/>
            <a:ext cx="3614369" cy="634955"/>
          </a:xfrm>
        </p:spPr>
        <p:txBody>
          <a:bodyPr anchor="b">
            <a:noAutofit/>
          </a:bodyPr>
          <a:lstStyle>
            <a:lvl1pPr marL="0" indent="0">
              <a:buNone/>
              <a:defRPr sz="2645" b="0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821" y="3016040"/>
            <a:ext cx="3614369" cy="364064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97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671689"/>
            <a:ext cx="7423299" cy="145532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49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48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1651240"/>
            <a:ext cx="3262963" cy="1408680"/>
          </a:xfrm>
        </p:spPr>
        <p:txBody>
          <a:bodyPr anchor="b">
            <a:normAutofit/>
          </a:bodyPr>
          <a:lstStyle>
            <a:lvl1pPr>
              <a:defRPr sz="220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408" y="567372"/>
            <a:ext cx="3959782" cy="6089315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3059919"/>
            <a:ext cx="3262963" cy="2847680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377842" indent="0">
              <a:buNone/>
              <a:defRPr sz="1157"/>
            </a:lvl2pPr>
            <a:lvl3pPr marL="755683" indent="0">
              <a:buNone/>
              <a:defRPr sz="992"/>
            </a:lvl3pPr>
            <a:lvl4pPr marL="1133525" indent="0">
              <a:buNone/>
              <a:defRPr sz="826"/>
            </a:lvl4pPr>
            <a:lvl5pPr marL="1511366" indent="0">
              <a:buNone/>
              <a:defRPr sz="826"/>
            </a:lvl5pPr>
            <a:lvl6pPr marL="1889208" indent="0">
              <a:buNone/>
              <a:defRPr sz="826"/>
            </a:lvl6pPr>
            <a:lvl7pPr marL="2267049" indent="0">
              <a:buNone/>
              <a:defRPr sz="826"/>
            </a:lvl7pPr>
            <a:lvl8pPr marL="2644891" indent="0">
              <a:buNone/>
              <a:defRPr sz="826"/>
            </a:lvl8pPr>
            <a:lvl9pPr marL="3022732" indent="0">
              <a:buNone/>
              <a:defRPr sz="82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73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5289550"/>
            <a:ext cx="7423299" cy="624461"/>
          </a:xfrm>
        </p:spPr>
        <p:txBody>
          <a:bodyPr anchor="b">
            <a:normAutofit/>
          </a:bodyPr>
          <a:lstStyle>
            <a:lvl1pPr algn="l">
              <a:defRPr sz="2645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892" y="671689"/>
            <a:ext cx="7423299" cy="423741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3"/>
            </a:lvl1pPr>
            <a:lvl2pPr marL="503789" indent="0">
              <a:buNone/>
              <a:defRPr sz="1763"/>
            </a:lvl2pPr>
            <a:lvl3pPr marL="1007577" indent="0">
              <a:buNone/>
              <a:defRPr sz="1763"/>
            </a:lvl3pPr>
            <a:lvl4pPr marL="1511366" indent="0">
              <a:buNone/>
              <a:defRPr sz="1763"/>
            </a:lvl4pPr>
            <a:lvl5pPr marL="2015155" indent="0">
              <a:buNone/>
              <a:defRPr sz="1763"/>
            </a:lvl5pPr>
            <a:lvl6pPr marL="2518943" indent="0">
              <a:buNone/>
              <a:defRPr sz="1763"/>
            </a:lvl6pPr>
            <a:lvl7pPr marL="3022732" indent="0">
              <a:buNone/>
              <a:defRPr sz="1763"/>
            </a:lvl7pPr>
            <a:lvl8pPr marL="3526521" indent="0">
              <a:buNone/>
              <a:defRPr sz="1763"/>
            </a:lvl8pPr>
            <a:lvl9pPr marL="4030309" indent="0">
              <a:buNone/>
              <a:defRPr sz="176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5914011"/>
            <a:ext cx="7423299" cy="742675"/>
          </a:xfrm>
        </p:spPr>
        <p:txBody>
          <a:bodyPr>
            <a:normAutofit/>
          </a:bodyPr>
          <a:lstStyle>
            <a:lvl1pPr marL="0" indent="0">
              <a:buNone/>
              <a:defRPr sz="1322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63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1" y="-9330"/>
            <a:ext cx="10723578" cy="7575160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893" y="671689"/>
            <a:ext cx="7423298" cy="14553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0651"/>
            <a:ext cx="7423299" cy="4276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1149" y="6656687"/>
            <a:ext cx="800054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893" y="6656687"/>
            <a:ext cx="5406310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690" y="6656687"/>
            <a:ext cx="599502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12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txStyles>
    <p:titleStyle>
      <a:lvl1pPr algn="l" defTabSz="503789" rtl="0" eaLnBrk="1" latinLnBrk="0" hangingPunct="1">
        <a:spcBef>
          <a:spcPct val="0"/>
        </a:spcBef>
        <a:buNone/>
        <a:defRPr sz="3967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842" indent="-377842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657" indent="-314868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472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260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049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0838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4626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8415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2204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ject 2">
            <a:extLst>
              <a:ext uri="{FF2B5EF4-FFF2-40B4-BE49-F238E27FC236}">
                <a16:creationId xmlns:a16="http://schemas.microsoft.com/office/drawing/2014/main" id="{420AFBAA-C7D5-F8CD-CAEE-C1D223857C2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52615"/>
            <a:ext cx="6689378" cy="45038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272F99B-ABB3-AB0F-181E-017C21C6F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300" y="-13526"/>
            <a:ext cx="6261100" cy="415925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688" y="560812"/>
            <a:ext cx="6682742" cy="26880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457200">
              <a:lnSpc>
                <a:spcPct val="90000"/>
              </a:lnSpc>
            </a:pPr>
            <a:r>
              <a:rPr lang="en-US" sz="3600" b="1" spc="-2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PERCORSO</a:t>
            </a:r>
            <a:r>
              <a:rPr lang="en-US" sz="3600" b="1" spc="-11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DI:</a:t>
            </a:r>
            <a:br>
              <a:rPr lang="en-US" sz="31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100" b="1" spc="-8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DECARBONIZZAZIONE</a:t>
            </a:r>
            <a:br>
              <a:rPr lang="en-US" sz="31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TRANSIZIONE ECOLOGICA</a:t>
            </a:r>
            <a:br>
              <a:rPr lang="en-US" sz="31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SOSTENIBILITÀ </a:t>
            </a:r>
            <a:br>
              <a:rPr lang="en-US" sz="2600" b="1" dirty="0"/>
            </a:br>
            <a:br>
              <a:rPr lang="en-US" sz="2600" dirty="0"/>
            </a:br>
            <a:br>
              <a:rPr lang="en-US" sz="2600" dirty="0"/>
            </a:br>
            <a:endParaRPr lang="en-US" sz="2600" b="1" dirty="0">
              <a:solidFill>
                <a:srgbClr val="0070C0"/>
              </a:solidFill>
            </a:endParaRPr>
          </a:p>
        </p:txBody>
      </p:sp>
      <p:pic>
        <p:nvPicPr>
          <p:cNvPr id="21" name="Immagine 20" descr="Immagine che contiene Carattere, testo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2AF9C67C-7912-B170-DF27-A33AAB350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405" y="6035867"/>
            <a:ext cx="3657600" cy="1010828"/>
          </a:xfrm>
          <a:prstGeom prst="rect">
            <a:avLst/>
          </a:prstGeom>
        </p:spPr>
      </p:pic>
      <p:sp>
        <p:nvSpPr>
          <p:cNvPr id="11" name="Elemento grafico 9" descr="Albero con radici con riempimento a tinta unita">
            <a:extLst>
              <a:ext uri="{FF2B5EF4-FFF2-40B4-BE49-F238E27FC236}">
                <a16:creationId xmlns:a16="http://schemas.microsoft.com/office/drawing/2014/main" id="{9B6BADC1-54E1-476D-B99C-B3D166843B9B}"/>
              </a:ext>
            </a:extLst>
          </p:cNvPr>
          <p:cNvSpPr/>
          <p:nvPr/>
        </p:nvSpPr>
        <p:spPr>
          <a:xfrm>
            <a:off x="297688" y="1904823"/>
            <a:ext cx="180000" cy="180000"/>
          </a:xfrm>
          <a:custGeom>
            <a:avLst/>
            <a:gdLst>
              <a:gd name="connsiteX0" fmla="*/ 257947 w 363517"/>
              <a:gd name="connsiteY0" fmla="*/ 363608 h 431125"/>
              <a:gd name="connsiteX1" fmla="*/ 276102 w 363517"/>
              <a:gd name="connsiteY1" fmla="*/ 383567 h 431125"/>
              <a:gd name="connsiteX2" fmla="*/ 288321 w 363517"/>
              <a:gd name="connsiteY2" fmla="*/ 381126 h 431125"/>
              <a:gd name="connsiteX3" fmla="*/ 288932 w 363517"/>
              <a:gd name="connsiteY3" fmla="*/ 380053 h 431125"/>
              <a:gd name="connsiteX4" fmla="*/ 285427 w 363517"/>
              <a:gd name="connsiteY4" fmla="*/ 368599 h 431125"/>
              <a:gd name="connsiteX5" fmla="*/ 274473 w 363517"/>
              <a:gd name="connsiteY5" fmla="*/ 356521 h 431125"/>
              <a:gd name="connsiteX6" fmla="*/ 321598 w 363517"/>
              <a:gd name="connsiteY6" fmla="*/ 365708 h 431125"/>
              <a:gd name="connsiteX7" fmla="*/ 332369 w 363517"/>
              <a:gd name="connsiteY7" fmla="*/ 359458 h 431125"/>
              <a:gd name="connsiteX8" fmla="*/ 332604 w 363517"/>
              <a:gd name="connsiteY8" fmla="*/ 358226 h 431125"/>
              <a:gd name="connsiteX9" fmla="*/ 325713 w 363517"/>
              <a:gd name="connsiteY9" fmla="*/ 348568 h 431125"/>
              <a:gd name="connsiteX10" fmla="*/ 276850 w 363517"/>
              <a:gd name="connsiteY10" fmla="*/ 339043 h 431125"/>
              <a:gd name="connsiteX11" fmla="*/ 219290 w 363517"/>
              <a:gd name="connsiteY11" fmla="*/ 326975 h 431125"/>
              <a:gd name="connsiteX12" fmla="*/ 201445 w 363517"/>
              <a:gd name="connsiteY12" fmla="*/ 312087 h 431125"/>
              <a:gd name="connsiteX13" fmla="*/ 199026 w 363517"/>
              <a:gd name="connsiteY13" fmla="*/ 301133 h 431125"/>
              <a:gd name="connsiteX14" fmla="*/ 198549 w 363517"/>
              <a:gd name="connsiteY14" fmla="*/ 289746 h 431125"/>
              <a:gd name="connsiteX15" fmla="*/ 199349 w 363517"/>
              <a:gd name="connsiteY15" fmla="*/ 284007 h 431125"/>
              <a:gd name="connsiteX16" fmla="*/ 243703 w 363517"/>
              <a:gd name="connsiteY16" fmla="*/ 248765 h 431125"/>
              <a:gd name="connsiteX17" fmla="*/ 297590 w 363517"/>
              <a:gd name="connsiteY17" fmla="*/ 204402 h 431125"/>
              <a:gd name="connsiteX18" fmla="*/ 313783 w 363517"/>
              <a:gd name="connsiteY18" fmla="*/ 207303 h 431125"/>
              <a:gd name="connsiteX19" fmla="*/ 363518 w 363517"/>
              <a:gd name="connsiteY19" fmla="*/ 157553 h 431125"/>
              <a:gd name="connsiteX20" fmla="*/ 331185 w 363517"/>
              <a:gd name="connsiteY20" fmla="*/ 111119 h 431125"/>
              <a:gd name="connsiteX21" fmla="*/ 303424 w 363517"/>
              <a:gd name="connsiteY21" fmla="*/ 73533 h 431125"/>
              <a:gd name="connsiteX22" fmla="*/ 300514 w 363517"/>
              <a:gd name="connsiteY22" fmla="*/ 67995 h 431125"/>
              <a:gd name="connsiteX23" fmla="*/ 249691 w 363517"/>
              <a:gd name="connsiteY23" fmla="*/ 16560 h 431125"/>
              <a:gd name="connsiteX24" fmla="*/ 249113 w 363517"/>
              <a:gd name="connsiteY24" fmla="*/ 16560 h 431125"/>
              <a:gd name="connsiteX25" fmla="*/ 225481 w 363517"/>
              <a:gd name="connsiteY25" fmla="*/ 22384 h 431125"/>
              <a:gd name="connsiteX26" fmla="*/ 182785 w 363517"/>
              <a:gd name="connsiteY26" fmla="*/ 0 h 431125"/>
              <a:gd name="connsiteX27" fmla="*/ 133460 w 363517"/>
              <a:gd name="connsiteY27" fmla="*/ 35657 h 431125"/>
              <a:gd name="connsiteX28" fmla="*/ 80835 w 363517"/>
              <a:gd name="connsiteY28" fmla="*/ 37043 h 431125"/>
              <a:gd name="connsiteX29" fmla="*/ 56584 w 363517"/>
              <a:gd name="connsiteY29" fmla="*/ 75977 h 431125"/>
              <a:gd name="connsiteX30" fmla="*/ 56427 w 363517"/>
              <a:gd name="connsiteY30" fmla="*/ 82396 h 431125"/>
              <a:gd name="connsiteX31" fmla="*/ 28576 w 363517"/>
              <a:gd name="connsiteY31" fmla="*/ 119063 h 431125"/>
              <a:gd name="connsiteX32" fmla="*/ 28671 w 363517"/>
              <a:gd name="connsiteY32" fmla="*/ 120906 h 431125"/>
              <a:gd name="connsiteX33" fmla="*/ 6634 w 363517"/>
              <a:gd name="connsiteY33" fmla="*/ 195160 h 431125"/>
              <a:gd name="connsiteX34" fmla="*/ 76634 w 363517"/>
              <a:gd name="connsiteY34" fmla="*/ 219271 h 431125"/>
              <a:gd name="connsiteX35" fmla="*/ 157163 w 363517"/>
              <a:gd name="connsiteY35" fmla="*/ 280988 h 431125"/>
              <a:gd name="connsiteX36" fmla="*/ 160916 w 363517"/>
              <a:gd name="connsiteY36" fmla="*/ 303881 h 431125"/>
              <a:gd name="connsiteX37" fmla="*/ 160392 w 363517"/>
              <a:gd name="connsiteY37" fmla="*/ 307277 h 431125"/>
              <a:gd name="connsiteX38" fmla="*/ 139799 w 363517"/>
              <a:gd name="connsiteY38" fmla="*/ 325036 h 431125"/>
              <a:gd name="connsiteX39" fmla="*/ 87188 w 363517"/>
              <a:gd name="connsiteY39" fmla="*/ 334085 h 431125"/>
              <a:gd name="connsiteX40" fmla="*/ 35196 w 363517"/>
              <a:gd name="connsiteY40" fmla="*/ 344110 h 431125"/>
              <a:gd name="connsiteX41" fmla="*/ 29481 w 363517"/>
              <a:gd name="connsiteY41" fmla="*/ 354426 h 431125"/>
              <a:gd name="connsiteX42" fmla="*/ 40042 w 363517"/>
              <a:gd name="connsiteY42" fmla="*/ 361024 h 431125"/>
              <a:gd name="connsiteX43" fmla="*/ 41339 w 363517"/>
              <a:gd name="connsiteY43" fmla="*/ 360617 h 431125"/>
              <a:gd name="connsiteX44" fmla="*/ 86583 w 363517"/>
              <a:gd name="connsiteY44" fmla="*/ 351973 h 431125"/>
              <a:gd name="connsiteX45" fmla="*/ 72229 w 363517"/>
              <a:gd name="connsiteY45" fmla="*/ 368356 h 431125"/>
              <a:gd name="connsiteX46" fmla="*/ 67728 w 363517"/>
              <a:gd name="connsiteY46" fmla="*/ 378867 h 431125"/>
              <a:gd name="connsiteX47" fmla="*/ 78757 w 363517"/>
              <a:gd name="connsiteY47" fmla="*/ 384665 h 431125"/>
              <a:gd name="connsiteX48" fmla="*/ 80087 w 363517"/>
              <a:gd name="connsiteY48" fmla="*/ 384129 h 431125"/>
              <a:gd name="connsiteX49" fmla="*/ 107771 w 363517"/>
              <a:gd name="connsiteY49" fmla="*/ 348763 h 431125"/>
              <a:gd name="connsiteX50" fmla="*/ 138194 w 363517"/>
              <a:gd name="connsiteY50" fmla="*/ 343391 h 431125"/>
              <a:gd name="connsiteX51" fmla="*/ 142018 w 363517"/>
              <a:gd name="connsiteY51" fmla="*/ 345937 h 431125"/>
              <a:gd name="connsiteX52" fmla="*/ 141009 w 363517"/>
              <a:gd name="connsiteY52" fmla="*/ 348987 h 431125"/>
              <a:gd name="connsiteX53" fmla="*/ 127750 w 363517"/>
              <a:gd name="connsiteY53" fmla="*/ 359641 h 431125"/>
              <a:gd name="connsiteX54" fmla="*/ 90360 w 363517"/>
              <a:gd name="connsiteY54" fmla="*/ 396874 h 431125"/>
              <a:gd name="connsiteX55" fmla="*/ 91079 w 363517"/>
              <a:gd name="connsiteY55" fmla="*/ 408518 h 431125"/>
              <a:gd name="connsiteX56" fmla="*/ 103552 w 363517"/>
              <a:gd name="connsiteY56" fmla="*/ 408516 h 431125"/>
              <a:gd name="connsiteX57" fmla="*/ 104538 w 363517"/>
              <a:gd name="connsiteY57" fmla="*/ 407342 h 431125"/>
              <a:gd name="connsiteX58" fmla="*/ 121206 w 363517"/>
              <a:gd name="connsiteY58" fmla="*/ 387916 h 431125"/>
              <a:gd name="connsiteX59" fmla="*/ 117563 w 363517"/>
              <a:gd name="connsiteY59" fmla="*/ 412881 h 431125"/>
              <a:gd name="connsiteX60" fmla="*/ 117376 w 363517"/>
              <a:gd name="connsiteY60" fmla="*/ 425339 h 431125"/>
              <a:gd name="connsiteX61" fmla="*/ 129835 w 363517"/>
              <a:gd name="connsiteY61" fmla="*/ 425526 h 431125"/>
              <a:gd name="connsiteX62" fmla="*/ 130022 w 363517"/>
              <a:gd name="connsiteY62" fmla="*/ 425339 h 431125"/>
              <a:gd name="connsiteX63" fmla="*/ 136913 w 363517"/>
              <a:gd name="connsiteY63" fmla="*/ 378224 h 431125"/>
              <a:gd name="connsiteX64" fmla="*/ 135622 w 363517"/>
              <a:gd name="connsiteY64" fmla="*/ 375819 h 431125"/>
              <a:gd name="connsiteX65" fmla="*/ 138442 w 363517"/>
              <a:gd name="connsiteY65" fmla="*/ 373661 h 431125"/>
              <a:gd name="connsiteX66" fmla="*/ 149296 w 363517"/>
              <a:gd name="connsiteY66" fmla="*/ 365118 h 431125"/>
              <a:gd name="connsiteX67" fmla="*/ 153958 w 363517"/>
              <a:gd name="connsiteY67" fmla="*/ 380800 h 431125"/>
              <a:gd name="connsiteX68" fmla="*/ 148424 w 363517"/>
              <a:gd name="connsiteY68" fmla="*/ 418834 h 431125"/>
              <a:gd name="connsiteX69" fmla="*/ 156954 w 363517"/>
              <a:gd name="connsiteY69" fmla="*/ 427916 h 431125"/>
              <a:gd name="connsiteX70" fmla="*/ 157235 w 363517"/>
              <a:gd name="connsiteY70" fmla="*/ 427916 h 431125"/>
              <a:gd name="connsiteX71" fmla="*/ 166041 w 363517"/>
              <a:gd name="connsiteY71" fmla="*/ 419381 h 431125"/>
              <a:gd name="connsiteX72" fmla="*/ 167417 w 363517"/>
              <a:gd name="connsiteY72" fmla="*/ 402870 h 431125"/>
              <a:gd name="connsiteX73" fmla="*/ 195739 w 363517"/>
              <a:gd name="connsiteY73" fmla="*/ 429197 h 431125"/>
              <a:gd name="connsiteX74" fmla="*/ 208135 w 363517"/>
              <a:gd name="connsiteY74" fmla="*/ 427808 h 431125"/>
              <a:gd name="connsiteX75" fmla="*/ 209036 w 363517"/>
              <a:gd name="connsiteY75" fmla="*/ 426435 h 431125"/>
              <a:gd name="connsiteX76" fmla="*/ 206360 w 363517"/>
              <a:gd name="connsiteY76" fmla="*/ 415124 h 431125"/>
              <a:gd name="connsiteX77" fmla="*/ 172546 w 363517"/>
              <a:gd name="connsiteY77" fmla="*/ 378929 h 431125"/>
              <a:gd name="connsiteX78" fmla="*/ 184309 w 363517"/>
              <a:gd name="connsiteY78" fmla="*/ 386449 h 431125"/>
              <a:gd name="connsiteX79" fmla="*/ 196756 w 363517"/>
              <a:gd name="connsiteY79" fmla="*/ 385864 h 431125"/>
              <a:gd name="connsiteX80" fmla="*/ 196692 w 363517"/>
              <a:gd name="connsiteY80" fmla="*/ 373933 h 431125"/>
              <a:gd name="connsiteX81" fmla="*/ 167574 w 363517"/>
              <a:gd name="connsiteY81" fmla="*/ 360284 h 431125"/>
              <a:gd name="connsiteX82" fmla="*/ 167226 w 363517"/>
              <a:gd name="connsiteY82" fmla="*/ 360284 h 431125"/>
              <a:gd name="connsiteX83" fmla="*/ 166322 w 363517"/>
              <a:gd name="connsiteY83" fmla="*/ 360388 h 431125"/>
              <a:gd name="connsiteX84" fmla="*/ 165445 w 363517"/>
              <a:gd name="connsiteY84" fmla="*/ 355107 h 431125"/>
              <a:gd name="connsiteX85" fmla="*/ 166398 w 363517"/>
              <a:gd name="connsiteY85" fmla="*/ 351387 h 431125"/>
              <a:gd name="connsiteX86" fmla="*/ 166526 w 363517"/>
              <a:gd name="connsiteY86" fmla="*/ 351173 h 431125"/>
              <a:gd name="connsiteX87" fmla="*/ 185010 w 363517"/>
              <a:gd name="connsiteY87" fmla="*/ 346688 h 431125"/>
              <a:gd name="connsiteX88" fmla="*/ 189386 w 363517"/>
              <a:gd name="connsiteY88" fmla="*/ 350997 h 431125"/>
              <a:gd name="connsiteX89" fmla="*/ 198587 w 363517"/>
              <a:gd name="connsiteY89" fmla="*/ 365037 h 431125"/>
              <a:gd name="connsiteX90" fmla="*/ 224781 w 363517"/>
              <a:gd name="connsiteY90" fmla="*/ 416472 h 431125"/>
              <a:gd name="connsiteX91" fmla="*/ 233363 w 363517"/>
              <a:gd name="connsiteY91" fmla="*/ 423153 h 431125"/>
              <a:gd name="connsiteX92" fmla="*/ 237492 w 363517"/>
              <a:gd name="connsiteY92" fmla="*/ 422129 h 431125"/>
              <a:gd name="connsiteX93" fmla="*/ 241807 w 363517"/>
              <a:gd name="connsiteY93" fmla="*/ 411776 h 431125"/>
              <a:gd name="connsiteX94" fmla="*/ 235102 w 363517"/>
              <a:gd name="connsiteY94" fmla="*/ 392640 h 431125"/>
              <a:gd name="connsiteX95" fmla="*/ 255509 w 363517"/>
              <a:gd name="connsiteY95" fmla="*/ 412362 h 431125"/>
              <a:gd name="connsiteX96" fmla="*/ 266625 w 363517"/>
              <a:gd name="connsiteY96" fmla="*/ 417946 h 431125"/>
              <a:gd name="connsiteX97" fmla="*/ 268015 w 363517"/>
              <a:gd name="connsiteY97" fmla="*/ 417348 h 431125"/>
              <a:gd name="connsiteX98" fmla="*/ 271968 w 363517"/>
              <a:gd name="connsiteY98" fmla="*/ 406032 h 431125"/>
              <a:gd name="connsiteX99" fmla="*/ 234344 w 363517"/>
              <a:gd name="connsiteY99" fmla="*/ 373981 h 431125"/>
              <a:gd name="connsiteX100" fmla="*/ 222729 w 363517"/>
              <a:gd name="connsiteY100" fmla="*/ 369694 h 431125"/>
              <a:gd name="connsiteX101" fmla="*/ 213242 w 363517"/>
              <a:gd name="connsiteY101" fmla="*/ 355216 h 431125"/>
              <a:gd name="connsiteX102" fmla="*/ 209617 w 363517"/>
              <a:gd name="connsiteY102" fmla="*/ 349806 h 431125"/>
              <a:gd name="connsiteX103" fmla="*/ 210733 w 363517"/>
              <a:gd name="connsiteY103" fmla="*/ 344308 h 431125"/>
              <a:gd name="connsiteX104" fmla="*/ 214156 w 363517"/>
              <a:gd name="connsiteY104" fmla="*/ 343843 h 431125"/>
              <a:gd name="connsiteX105" fmla="*/ 249360 w 363517"/>
              <a:gd name="connsiteY105" fmla="*/ 352206 h 431125"/>
              <a:gd name="connsiteX106" fmla="*/ 229629 w 363517"/>
              <a:gd name="connsiteY106" fmla="*/ 188238 h 431125"/>
              <a:gd name="connsiteX107" fmla="*/ 265691 w 363517"/>
              <a:gd name="connsiteY107" fmla="*/ 198597 h 431125"/>
              <a:gd name="connsiteX108" fmla="*/ 277297 w 363517"/>
              <a:gd name="connsiteY108" fmla="*/ 197354 h 431125"/>
              <a:gd name="connsiteX109" fmla="*/ 234187 w 363517"/>
              <a:gd name="connsiteY109" fmla="*/ 230110 h 431125"/>
              <a:gd name="connsiteX110" fmla="*/ 199783 w 363517"/>
              <a:gd name="connsiteY110" fmla="*/ 249594 h 431125"/>
              <a:gd name="connsiteX111" fmla="*/ 229629 w 363517"/>
              <a:gd name="connsiteY111" fmla="*/ 188238 h 431125"/>
              <a:gd name="connsiteX112" fmla="*/ 119363 w 363517"/>
              <a:gd name="connsiteY112" fmla="*/ 218918 h 431125"/>
              <a:gd name="connsiteX113" fmla="*/ 103247 w 363517"/>
              <a:gd name="connsiteY113" fmla="*/ 209474 h 431125"/>
              <a:gd name="connsiteX114" fmla="*/ 104776 w 363517"/>
              <a:gd name="connsiteY114" fmla="*/ 209550 h 431125"/>
              <a:gd name="connsiteX115" fmla="*/ 133375 w 363517"/>
              <a:gd name="connsiteY115" fmla="*/ 196563 h 431125"/>
              <a:gd name="connsiteX116" fmla="*/ 149210 w 363517"/>
              <a:gd name="connsiteY116" fmla="*/ 200673 h 431125"/>
              <a:gd name="connsiteX117" fmla="*/ 162069 w 363517"/>
              <a:gd name="connsiteY117" fmla="*/ 251675 h 431125"/>
              <a:gd name="connsiteX118" fmla="*/ 119363 w 363517"/>
              <a:gd name="connsiteY118" fmla="*/ 218918 h 431125"/>
              <a:gd name="connsiteX119" fmla="*/ 181957 w 363517"/>
              <a:gd name="connsiteY119" fmla="*/ 237578 h 431125"/>
              <a:gd name="connsiteX120" fmla="*/ 173251 w 363517"/>
              <a:gd name="connsiteY120" fmla="*/ 202750 h 431125"/>
              <a:gd name="connsiteX121" fmla="*/ 201440 w 363517"/>
              <a:gd name="connsiteY121" fmla="*/ 193225 h 431125"/>
              <a:gd name="connsiteX122" fmla="*/ 181957 w 363517"/>
              <a:gd name="connsiteY122" fmla="*/ 237578 h 43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63517" h="431125">
                <a:moveTo>
                  <a:pt x="257947" y="363608"/>
                </a:moveTo>
                <a:cubicBezTo>
                  <a:pt x="262621" y="371395"/>
                  <a:pt x="268791" y="378179"/>
                  <a:pt x="276102" y="383567"/>
                </a:cubicBezTo>
                <a:cubicBezTo>
                  <a:pt x="280150" y="386267"/>
                  <a:pt x="285621" y="385174"/>
                  <a:pt x="288321" y="381126"/>
                </a:cubicBezTo>
                <a:cubicBezTo>
                  <a:pt x="288549" y="380783"/>
                  <a:pt x="288754" y="380424"/>
                  <a:pt x="288932" y="380053"/>
                </a:cubicBezTo>
                <a:cubicBezTo>
                  <a:pt x="290719" y="375891"/>
                  <a:pt x="289237" y="371047"/>
                  <a:pt x="285427" y="368599"/>
                </a:cubicBezTo>
                <a:cubicBezTo>
                  <a:pt x="281104" y="365237"/>
                  <a:pt x="277398" y="361150"/>
                  <a:pt x="274473" y="356521"/>
                </a:cubicBezTo>
                <a:cubicBezTo>
                  <a:pt x="291032" y="359279"/>
                  <a:pt x="308106" y="362136"/>
                  <a:pt x="321598" y="365708"/>
                </a:cubicBezTo>
                <a:cubicBezTo>
                  <a:pt x="326299" y="366956"/>
                  <a:pt x="331121" y="364158"/>
                  <a:pt x="332369" y="359458"/>
                </a:cubicBezTo>
                <a:cubicBezTo>
                  <a:pt x="332477" y="359053"/>
                  <a:pt x="332555" y="358642"/>
                  <a:pt x="332604" y="358226"/>
                </a:cubicBezTo>
                <a:cubicBezTo>
                  <a:pt x="333010" y="353746"/>
                  <a:pt x="330081" y="349642"/>
                  <a:pt x="325713" y="348568"/>
                </a:cubicBezTo>
                <a:cubicBezTo>
                  <a:pt x="311354" y="344796"/>
                  <a:pt x="293804" y="341877"/>
                  <a:pt x="276850" y="339043"/>
                </a:cubicBezTo>
                <a:cubicBezTo>
                  <a:pt x="257425" y="336253"/>
                  <a:pt x="238200" y="332222"/>
                  <a:pt x="219290" y="326975"/>
                </a:cubicBezTo>
                <a:cubicBezTo>
                  <a:pt x="214232" y="324336"/>
                  <a:pt x="202145" y="317497"/>
                  <a:pt x="201445" y="312087"/>
                </a:cubicBezTo>
                <a:lnTo>
                  <a:pt x="199026" y="301133"/>
                </a:lnTo>
                <a:cubicBezTo>
                  <a:pt x="198192" y="297396"/>
                  <a:pt x="198031" y="293540"/>
                  <a:pt x="198549" y="289746"/>
                </a:cubicBezTo>
                <a:cubicBezTo>
                  <a:pt x="198945" y="286889"/>
                  <a:pt x="199349" y="284007"/>
                  <a:pt x="199349" y="284007"/>
                </a:cubicBezTo>
                <a:cubicBezTo>
                  <a:pt x="202683" y="269082"/>
                  <a:pt x="222562" y="259133"/>
                  <a:pt x="243703" y="248765"/>
                </a:cubicBezTo>
                <a:cubicBezTo>
                  <a:pt x="264843" y="238397"/>
                  <a:pt x="289713" y="225962"/>
                  <a:pt x="297590" y="204402"/>
                </a:cubicBezTo>
                <a:cubicBezTo>
                  <a:pt x="302795" y="206241"/>
                  <a:pt x="308264" y="207221"/>
                  <a:pt x="313783" y="207303"/>
                </a:cubicBezTo>
                <a:cubicBezTo>
                  <a:pt x="341221" y="207216"/>
                  <a:pt x="363439" y="184991"/>
                  <a:pt x="363518" y="157553"/>
                </a:cubicBezTo>
                <a:cubicBezTo>
                  <a:pt x="363194" y="136938"/>
                  <a:pt x="350408" y="118575"/>
                  <a:pt x="331185" y="111119"/>
                </a:cubicBezTo>
                <a:cubicBezTo>
                  <a:pt x="326661" y="95705"/>
                  <a:pt x="316826" y="82390"/>
                  <a:pt x="303424" y="73533"/>
                </a:cubicBezTo>
                <a:lnTo>
                  <a:pt x="300514" y="67995"/>
                </a:lnTo>
                <a:cubicBezTo>
                  <a:pt x="300683" y="39757"/>
                  <a:pt x="277929" y="16729"/>
                  <a:pt x="249691" y="16560"/>
                </a:cubicBezTo>
                <a:cubicBezTo>
                  <a:pt x="249498" y="16559"/>
                  <a:pt x="249305" y="16559"/>
                  <a:pt x="249113" y="16560"/>
                </a:cubicBezTo>
                <a:cubicBezTo>
                  <a:pt x="240876" y="16519"/>
                  <a:pt x="232756" y="18521"/>
                  <a:pt x="225481" y="22384"/>
                </a:cubicBezTo>
                <a:cubicBezTo>
                  <a:pt x="215835" y="8312"/>
                  <a:pt x="199846" y="-71"/>
                  <a:pt x="182785" y="0"/>
                </a:cubicBezTo>
                <a:cubicBezTo>
                  <a:pt x="160410" y="115"/>
                  <a:pt x="140585" y="14447"/>
                  <a:pt x="133460" y="35657"/>
                </a:cubicBezTo>
                <a:cubicBezTo>
                  <a:pt x="117015" y="26339"/>
                  <a:pt x="96767" y="26872"/>
                  <a:pt x="80835" y="37043"/>
                </a:cubicBezTo>
                <a:cubicBezTo>
                  <a:pt x="67142" y="45549"/>
                  <a:pt x="58180" y="59936"/>
                  <a:pt x="56584" y="75977"/>
                </a:cubicBezTo>
                <a:cubicBezTo>
                  <a:pt x="56402" y="78111"/>
                  <a:pt x="56349" y="80255"/>
                  <a:pt x="56427" y="82396"/>
                </a:cubicBezTo>
                <a:cubicBezTo>
                  <a:pt x="39972" y="86992"/>
                  <a:pt x="28589" y="101979"/>
                  <a:pt x="28576" y="119063"/>
                </a:cubicBezTo>
                <a:cubicBezTo>
                  <a:pt x="28576" y="119687"/>
                  <a:pt x="28638" y="120292"/>
                  <a:pt x="28671" y="120906"/>
                </a:cubicBezTo>
                <a:cubicBezTo>
                  <a:pt x="2081" y="135325"/>
                  <a:pt x="-7785" y="168570"/>
                  <a:pt x="6634" y="195160"/>
                </a:cubicBezTo>
                <a:cubicBezTo>
                  <a:pt x="20179" y="220139"/>
                  <a:pt x="50579" y="230610"/>
                  <a:pt x="76634" y="219271"/>
                </a:cubicBezTo>
                <a:cubicBezTo>
                  <a:pt x="104299" y="231210"/>
                  <a:pt x="143481" y="255747"/>
                  <a:pt x="157163" y="280988"/>
                </a:cubicBezTo>
                <a:cubicBezTo>
                  <a:pt x="160876" y="288006"/>
                  <a:pt x="162194" y="296045"/>
                  <a:pt x="160916" y="303881"/>
                </a:cubicBezTo>
                <a:lnTo>
                  <a:pt x="160392" y="307277"/>
                </a:lnTo>
                <a:cubicBezTo>
                  <a:pt x="160392" y="307277"/>
                  <a:pt x="160445" y="317797"/>
                  <a:pt x="139799" y="325036"/>
                </a:cubicBezTo>
                <a:cubicBezTo>
                  <a:pt x="123183" y="328751"/>
                  <a:pt x="101575" y="331951"/>
                  <a:pt x="87188" y="334085"/>
                </a:cubicBezTo>
                <a:cubicBezTo>
                  <a:pt x="64571" y="337419"/>
                  <a:pt x="45002" y="340314"/>
                  <a:pt x="35196" y="344110"/>
                </a:cubicBezTo>
                <a:cubicBezTo>
                  <a:pt x="31004" y="345665"/>
                  <a:pt x="28576" y="350048"/>
                  <a:pt x="29481" y="354426"/>
                </a:cubicBezTo>
                <a:cubicBezTo>
                  <a:pt x="30575" y="359164"/>
                  <a:pt x="35304" y="362119"/>
                  <a:pt x="40042" y="361024"/>
                </a:cubicBezTo>
                <a:cubicBezTo>
                  <a:pt x="40484" y="360922"/>
                  <a:pt x="40918" y="360786"/>
                  <a:pt x="41339" y="360617"/>
                </a:cubicBezTo>
                <a:cubicBezTo>
                  <a:pt x="48688" y="357674"/>
                  <a:pt x="67633" y="354783"/>
                  <a:pt x="86583" y="351973"/>
                </a:cubicBezTo>
                <a:cubicBezTo>
                  <a:pt x="83035" y="358405"/>
                  <a:pt x="78139" y="363994"/>
                  <a:pt x="72229" y="368356"/>
                </a:cubicBezTo>
                <a:cubicBezTo>
                  <a:pt x="68388" y="370314"/>
                  <a:pt x="66495" y="374736"/>
                  <a:pt x="67728" y="378867"/>
                </a:cubicBezTo>
                <a:cubicBezTo>
                  <a:pt x="69173" y="383514"/>
                  <a:pt x="74110" y="386109"/>
                  <a:pt x="78757" y="384665"/>
                </a:cubicBezTo>
                <a:cubicBezTo>
                  <a:pt x="79214" y="384523"/>
                  <a:pt x="79659" y="384344"/>
                  <a:pt x="80087" y="384129"/>
                </a:cubicBezTo>
                <a:cubicBezTo>
                  <a:pt x="90631" y="378853"/>
                  <a:pt x="103033" y="361536"/>
                  <a:pt x="107771" y="348763"/>
                </a:cubicBezTo>
                <a:cubicBezTo>
                  <a:pt x="119416" y="346939"/>
                  <a:pt x="129526" y="345191"/>
                  <a:pt x="138194" y="343391"/>
                </a:cubicBezTo>
                <a:cubicBezTo>
                  <a:pt x="139953" y="343038"/>
                  <a:pt x="141665" y="344178"/>
                  <a:pt x="142018" y="345937"/>
                </a:cubicBezTo>
                <a:cubicBezTo>
                  <a:pt x="142243" y="347060"/>
                  <a:pt x="141859" y="348219"/>
                  <a:pt x="141009" y="348987"/>
                </a:cubicBezTo>
                <a:cubicBezTo>
                  <a:pt x="136751" y="352797"/>
                  <a:pt x="132360" y="356131"/>
                  <a:pt x="127750" y="359641"/>
                </a:cubicBezTo>
                <a:cubicBezTo>
                  <a:pt x="113268" y="369845"/>
                  <a:pt x="100625" y="382435"/>
                  <a:pt x="90360" y="396874"/>
                </a:cubicBezTo>
                <a:cubicBezTo>
                  <a:pt x="87771" y="400424"/>
                  <a:pt x="88073" y="405314"/>
                  <a:pt x="91079" y="408518"/>
                </a:cubicBezTo>
                <a:cubicBezTo>
                  <a:pt x="94524" y="411962"/>
                  <a:pt x="100108" y="411961"/>
                  <a:pt x="103552" y="408516"/>
                </a:cubicBezTo>
                <a:cubicBezTo>
                  <a:pt x="103914" y="408154"/>
                  <a:pt x="104244" y="407761"/>
                  <a:pt x="104538" y="407342"/>
                </a:cubicBezTo>
                <a:cubicBezTo>
                  <a:pt x="109419" y="400316"/>
                  <a:pt x="115004" y="393807"/>
                  <a:pt x="121206" y="387916"/>
                </a:cubicBezTo>
                <a:cubicBezTo>
                  <a:pt x="122594" y="396414"/>
                  <a:pt x="121322" y="405133"/>
                  <a:pt x="117563" y="412881"/>
                </a:cubicBezTo>
                <a:cubicBezTo>
                  <a:pt x="114071" y="416269"/>
                  <a:pt x="113987" y="421847"/>
                  <a:pt x="117376" y="425339"/>
                </a:cubicBezTo>
                <a:cubicBezTo>
                  <a:pt x="120764" y="428831"/>
                  <a:pt x="126343" y="428915"/>
                  <a:pt x="129835" y="425526"/>
                </a:cubicBezTo>
                <a:cubicBezTo>
                  <a:pt x="129898" y="425465"/>
                  <a:pt x="129960" y="425403"/>
                  <a:pt x="130022" y="425339"/>
                </a:cubicBezTo>
                <a:cubicBezTo>
                  <a:pt x="137699" y="417662"/>
                  <a:pt x="142485" y="394936"/>
                  <a:pt x="136913" y="378224"/>
                </a:cubicBezTo>
                <a:cubicBezTo>
                  <a:pt x="136612" y="377360"/>
                  <a:pt x="136176" y="376548"/>
                  <a:pt x="135622" y="375819"/>
                </a:cubicBezTo>
                <a:lnTo>
                  <a:pt x="138442" y="373661"/>
                </a:lnTo>
                <a:cubicBezTo>
                  <a:pt x="142033" y="370928"/>
                  <a:pt x="145657" y="368161"/>
                  <a:pt x="149296" y="365118"/>
                </a:cubicBezTo>
                <a:cubicBezTo>
                  <a:pt x="150315" y="370490"/>
                  <a:pt x="151877" y="375744"/>
                  <a:pt x="153958" y="380800"/>
                </a:cubicBezTo>
                <a:cubicBezTo>
                  <a:pt x="150712" y="393234"/>
                  <a:pt x="148856" y="405990"/>
                  <a:pt x="148424" y="418834"/>
                </a:cubicBezTo>
                <a:cubicBezTo>
                  <a:pt x="148272" y="423697"/>
                  <a:pt x="152090" y="427763"/>
                  <a:pt x="156954" y="427916"/>
                </a:cubicBezTo>
                <a:lnTo>
                  <a:pt x="157235" y="427916"/>
                </a:lnTo>
                <a:cubicBezTo>
                  <a:pt x="161992" y="427913"/>
                  <a:pt x="165889" y="424136"/>
                  <a:pt x="166041" y="419381"/>
                </a:cubicBezTo>
                <a:cubicBezTo>
                  <a:pt x="166041" y="419258"/>
                  <a:pt x="166302" y="411690"/>
                  <a:pt x="167417" y="402870"/>
                </a:cubicBezTo>
                <a:cubicBezTo>
                  <a:pt x="175904" y="412618"/>
                  <a:pt x="185398" y="421443"/>
                  <a:pt x="195739" y="429197"/>
                </a:cubicBezTo>
                <a:cubicBezTo>
                  <a:pt x="199546" y="432236"/>
                  <a:pt x="205096" y="431615"/>
                  <a:pt x="208135" y="427808"/>
                </a:cubicBezTo>
                <a:cubicBezTo>
                  <a:pt x="208478" y="427379"/>
                  <a:pt x="208780" y="426920"/>
                  <a:pt x="209036" y="426435"/>
                </a:cubicBezTo>
                <a:cubicBezTo>
                  <a:pt x="210959" y="422509"/>
                  <a:pt x="209838" y="417771"/>
                  <a:pt x="206360" y="415124"/>
                </a:cubicBezTo>
                <a:cubicBezTo>
                  <a:pt x="192072" y="403670"/>
                  <a:pt x="179866" y="392835"/>
                  <a:pt x="172546" y="378929"/>
                </a:cubicBezTo>
                <a:cubicBezTo>
                  <a:pt x="176895" y="380694"/>
                  <a:pt x="180882" y="383243"/>
                  <a:pt x="184309" y="386449"/>
                </a:cubicBezTo>
                <a:cubicBezTo>
                  <a:pt x="187908" y="389724"/>
                  <a:pt x="193480" y="389463"/>
                  <a:pt x="196756" y="385864"/>
                </a:cubicBezTo>
                <a:cubicBezTo>
                  <a:pt x="199841" y="382476"/>
                  <a:pt x="199813" y="377289"/>
                  <a:pt x="196692" y="373933"/>
                </a:cubicBezTo>
                <a:cubicBezTo>
                  <a:pt x="195263" y="372504"/>
                  <a:pt x="182485" y="360284"/>
                  <a:pt x="167574" y="360284"/>
                </a:cubicBezTo>
                <a:lnTo>
                  <a:pt x="167226" y="360284"/>
                </a:lnTo>
                <a:cubicBezTo>
                  <a:pt x="166917" y="360284"/>
                  <a:pt x="166622" y="360355"/>
                  <a:pt x="166322" y="360388"/>
                </a:cubicBezTo>
                <a:cubicBezTo>
                  <a:pt x="165918" y="358648"/>
                  <a:pt x="165626" y="356884"/>
                  <a:pt x="165445" y="355107"/>
                </a:cubicBezTo>
                <a:cubicBezTo>
                  <a:pt x="165369" y="353798"/>
                  <a:pt x="165702" y="352498"/>
                  <a:pt x="166398" y="351387"/>
                </a:cubicBezTo>
                <a:lnTo>
                  <a:pt x="166526" y="351173"/>
                </a:lnTo>
                <a:cubicBezTo>
                  <a:pt x="170392" y="344830"/>
                  <a:pt x="178667" y="342822"/>
                  <a:pt x="185010" y="346688"/>
                </a:cubicBezTo>
                <a:cubicBezTo>
                  <a:pt x="186782" y="347767"/>
                  <a:pt x="188280" y="349242"/>
                  <a:pt x="189386" y="350997"/>
                </a:cubicBezTo>
                <a:cubicBezTo>
                  <a:pt x="192277" y="355659"/>
                  <a:pt x="195397" y="360303"/>
                  <a:pt x="198587" y="365037"/>
                </a:cubicBezTo>
                <a:cubicBezTo>
                  <a:pt x="209003" y="380505"/>
                  <a:pt x="219776" y="396498"/>
                  <a:pt x="224781" y="416472"/>
                </a:cubicBezTo>
                <a:cubicBezTo>
                  <a:pt x="225763" y="420408"/>
                  <a:pt x="229306" y="423167"/>
                  <a:pt x="233363" y="423153"/>
                </a:cubicBezTo>
                <a:cubicBezTo>
                  <a:pt x="234802" y="423151"/>
                  <a:pt x="236219" y="422799"/>
                  <a:pt x="237492" y="422129"/>
                </a:cubicBezTo>
                <a:cubicBezTo>
                  <a:pt x="241127" y="420069"/>
                  <a:pt x="242903" y="415807"/>
                  <a:pt x="241807" y="411776"/>
                </a:cubicBezTo>
                <a:cubicBezTo>
                  <a:pt x="240106" y="405222"/>
                  <a:pt x="237864" y="398822"/>
                  <a:pt x="235102" y="392640"/>
                </a:cubicBezTo>
                <a:cubicBezTo>
                  <a:pt x="245004" y="394978"/>
                  <a:pt x="252834" y="402545"/>
                  <a:pt x="255509" y="412362"/>
                </a:cubicBezTo>
                <a:cubicBezTo>
                  <a:pt x="257037" y="416973"/>
                  <a:pt x="262013" y="419473"/>
                  <a:pt x="266625" y="417946"/>
                </a:cubicBezTo>
                <a:cubicBezTo>
                  <a:pt x="267105" y="417786"/>
                  <a:pt x="267570" y="417586"/>
                  <a:pt x="268015" y="417348"/>
                </a:cubicBezTo>
                <a:cubicBezTo>
                  <a:pt x="271916" y="415045"/>
                  <a:pt x="273587" y="410263"/>
                  <a:pt x="271968" y="406032"/>
                </a:cubicBezTo>
                <a:cubicBezTo>
                  <a:pt x="263872" y="382667"/>
                  <a:pt x="246827" y="377652"/>
                  <a:pt x="234344" y="373981"/>
                </a:cubicBezTo>
                <a:cubicBezTo>
                  <a:pt x="230333" y="372961"/>
                  <a:pt x="226440" y="371525"/>
                  <a:pt x="222729" y="369694"/>
                </a:cubicBezTo>
                <a:cubicBezTo>
                  <a:pt x="219566" y="364656"/>
                  <a:pt x="216352" y="359831"/>
                  <a:pt x="213242" y="355216"/>
                </a:cubicBezTo>
                <a:cubicBezTo>
                  <a:pt x="212019" y="353397"/>
                  <a:pt x="210811" y="351593"/>
                  <a:pt x="209617" y="349806"/>
                </a:cubicBezTo>
                <a:cubicBezTo>
                  <a:pt x="208407" y="347980"/>
                  <a:pt x="208906" y="345518"/>
                  <a:pt x="210733" y="344308"/>
                </a:cubicBezTo>
                <a:cubicBezTo>
                  <a:pt x="211743" y="343638"/>
                  <a:pt x="213004" y="343467"/>
                  <a:pt x="214156" y="343843"/>
                </a:cubicBezTo>
                <a:cubicBezTo>
                  <a:pt x="225702" y="347373"/>
                  <a:pt x="237460" y="350166"/>
                  <a:pt x="249360" y="352206"/>
                </a:cubicBezTo>
                <a:close/>
                <a:moveTo>
                  <a:pt x="229629" y="188238"/>
                </a:moveTo>
                <a:cubicBezTo>
                  <a:pt x="240411" y="195070"/>
                  <a:pt x="252927" y="198665"/>
                  <a:pt x="265691" y="198597"/>
                </a:cubicBezTo>
                <a:cubicBezTo>
                  <a:pt x="269594" y="198615"/>
                  <a:pt x="273487" y="198199"/>
                  <a:pt x="277297" y="197354"/>
                </a:cubicBezTo>
                <a:cubicBezTo>
                  <a:pt x="272740" y="210212"/>
                  <a:pt x="256571" y="218914"/>
                  <a:pt x="234187" y="230110"/>
                </a:cubicBezTo>
                <a:cubicBezTo>
                  <a:pt x="222136" y="235517"/>
                  <a:pt x="210618" y="242040"/>
                  <a:pt x="199783" y="249594"/>
                </a:cubicBezTo>
                <a:cubicBezTo>
                  <a:pt x="205169" y="232601"/>
                  <a:pt x="214704" y="206893"/>
                  <a:pt x="229629" y="188238"/>
                </a:cubicBezTo>
                <a:close/>
                <a:moveTo>
                  <a:pt x="119363" y="218918"/>
                </a:moveTo>
                <a:lnTo>
                  <a:pt x="103247" y="209474"/>
                </a:lnTo>
                <a:cubicBezTo>
                  <a:pt x="103757" y="209474"/>
                  <a:pt x="104261" y="209550"/>
                  <a:pt x="104776" y="209550"/>
                </a:cubicBezTo>
                <a:cubicBezTo>
                  <a:pt x="115737" y="209554"/>
                  <a:pt x="126164" y="204819"/>
                  <a:pt x="133375" y="196563"/>
                </a:cubicBezTo>
                <a:cubicBezTo>
                  <a:pt x="138549" y="198304"/>
                  <a:pt x="143841" y="199677"/>
                  <a:pt x="149210" y="200673"/>
                </a:cubicBezTo>
                <a:cubicBezTo>
                  <a:pt x="157948" y="216230"/>
                  <a:pt x="162386" y="233834"/>
                  <a:pt x="162069" y="251675"/>
                </a:cubicBezTo>
                <a:cubicBezTo>
                  <a:pt x="149351" y="238908"/>
                  <a:pt x="134990" y="227892"/>
                  <a:pt x="119363" y="218918"/>
                </a:cubicBezTo>
                <a:close/>
                <a:moveTo>
                  <a:pt x="181957" y="237578"/>
                </a:moveTo>
                <a:cubicBezTo>
                  <a:pt x="180635" y="225630"/>
                  <a:pt x="177707" y="213914"/>
                  <a:pt x="173251" y="202750"/>
                </a:cubicBezTo>
                <a:cubicBezTo>
                  <a:pt x="183215" y="201600"/>
                  <a:pt x="192822" y="198354"/>
                  <a:pt x="201440" y="193225"/>
                </a:cubicBezTo>
                <a:cubicBezTo>
                  <a:pt x="193357" y="207259"/>
                  <a:pt x="186824" y="222131"/>
                  <a:pt x="181957" y="237578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2" name="Elemento grafico 9" descr="Albero con radici con riempimento a tinta unita">
            <a:extLst>
              <a:ext uri="{FF2B5EF4-FFF2-40B4-BE49-F238E27FC236}">
                <a16:creationId xmlns:a16="http://schemas.microsoft.com/office/drawing/2014/main" id="{8C384564-8136-5665-B937-8FD39B01375C}"/>
              </a:ext>
            </a:extLst>
          </p:cNvPr>
          <p:cNvSpPr/>
          <p:nvPr/>
        </p:nvSpPr>
        <p:spPr>
          <a:xfrm>
            <a:off x="298958" y="1166943"/>
            <a:ext cx="180000" cy="180000"/>
          </a:xfrm>
          <a:custGeom>
            <a:avLst/>
            <a:gdLst>
              <a:gd name="connsiteX0" fmla="*/ 257947 w 363517"/>
              <a:gd name="connsiteY0" fmla="*/ 363608 h 431125"/>
              <a:gd name="connsiteX1" fmla="*/ 276102 w 363517"/>
              <a:gd name="connsiteY1" fmla="*/ 383567 h 431125"/>
              <a:gd name="connsiteX2" fmla="*/ 288321 w 363517"/>
              <a:gd name="connsiteY2" fmla="*/ 381126 h 431125"/>
              <a:gd name="connsiteX3" fmla="*/ 288932 w 363517"/>
              <a:gd name="connsiteY3" fmla="*/ 380053 h 431125"/>
              <a:gd name="connsiteX4" fmla="*/ 285427 w 363517"/>
              <a:gd name="connsiteY4" fmla="*/ 368599 h 431125"/>
              <a:gd name="connsiteX5" fmla="*/ 274473 w 363517"/>
              <a:gd name="connsiteY5" fmla="*/ 356521 h 431125"/>
              <a:gd name="connsiteX6" fmla="*/ 321598 w 363517"/>
              <a:gd name="connsiteY6" fmla="*/ 365708 h 431125"/>
              <a:gd name="connsiteX7" fmla="*/ 332369 w 363517"/>
              <a:gd name="connsiteY7" fmla="*/ 359458 h 431125"/>
              <a:gd name="connsiteX8" fmla="*/ 332604 w 363517"/>
              <a:gd name="connsiteY8" fmla="*/ 358226 h 431125"/>
              <a:gd name="connsiteX9" fmla="*/ 325713 w 363517"/>
              <a:gd name="connsiteY9" fmla="*/ 348568 h 431125"/>
              <a:gd name="connsiteX10" fmla="*/ 276850 w 363517"/>
              <a:gd name="connsiteY10" fmla="*/ 339043 h 431125"/>
              <a:gd name="connsiteX11" fmla="*/ 219290 w 363517"/>
              <a:gd name="connsiteY11" fmla="*/ 326975 h 431125"/>
              <a:gd name="connsiteX12" fmla="*/ 201445 w 363517"/>
              <a:gd name="connsiteY12" fmla="*/ 312087 h 431125"/>
              <a:gd name="connsiteX13" fmla="*/ 199026 w 363517"/>
              <a:gd name="connsiteY13" fmla="*/ 301133 h 431125"/>
              <a:gd name="connsiteX14" fmla="*/ 198549 w 363517"/>
              <a:gd name="connsiteY14" fmla="*/ 289746 h 431125"/>
              <a:gd name="connsiteX15" fmla="*/ 199349 w 363517"/>
              <a:gd name="connsiteY15" fmla="*/ 284007 h 431125"/>
              <a:gd name="connsiteX16" fmla="*/ 243703 w 363517"/>
              <a:gd name="connsiteY16" fmla="*/ 248765 h 431125"/>
              <a:gd name="connsiteX17" fmla="*/ 297590 w 363517"/>
              <a:gd name="connsiteY17" fmla="*/ 204402 h 431125"/>
              <a:gd name="connsiteX18" fmla="*/ 313783 w 363517"/>
              <a:gd name="connsiteY18" fmla="*/ 207303 h 431125"/>
              <a:gd name="connsiteX19" fmla="*/ 363518 w 363517"/>
              <a:gd name="connsiteY19" fmla="*/ 157553 h 431125"/>
              <a:gd name="connsiteX20" fmla="*/ 331185 w 363517"/>
              <a:gd name="connsiteY20" fmla="*/ 111119 h 431125"/>
              <a:gd name="connsiteX21" fmla="*/ 303424 w 363517"/>
              <a:gd name="connsiteY21" fmla="*/ 73533 h 431125"/>
              <a:gd name="connsiteX22" fmla="*/ 300514 w 363517"/>
              <a:gd name="connsiteY22" fmla="*/ 67995 h 431125"/>
              <a:gd name="connsiteX23" fmla="*/ 249691 w 363517"/>
              <a:gd name="connsiteY23" fmla="*/ 16560 h 431125"/>
              <a:gd name="connsiteX24" fmla="*/ 249113 w 363517"/>
              <a:gd name="connsiteY24" fmla="*/ 16560 h 431125"/>
              <a:gd name="connsiteX25" fmla="*/ 225481 w 363517"/>
              <a:gd name="connsiteY25" fmla="*/ 22384 h 431125"/>
              <a:gd name="connsiteX26" fmla="*/ 182785 w 363517"/>
              <a:gd name="connsiteY26" fmla="*/ 0 h 431125"/>
              <a:gd name="connsiteX27" fmla="*/ 133460 w 363517"/>
              <a:gd name="connsiteY27" fmla="*/ 35657 h 431125"/>
              <a:gd name="connsiteX28" fmla="*/ 80835 w 363517"/>
              <a:gd name="connsiteY28" fmla="*/ 37043 h 431125"/>
              <a:gd name="connsiteX29" fmla="*/ 56584 w 363517"/>
              <a:gd name="connsiteY29" fmla="*/ 75977 h 431125"/>
              <a:gd name="connsiteX30" fmla="*/ 56427 w 363517"/>
              <a:gd name="connsiteY30" fmla="*/ 82396 h 431125"/>
              <a:gd name="connsiteX31" fmla="*/ 28576 w 363517"/>
              <a:gd name="connsiteY31" fmla="*/ 119063 h 431125"/>
              <a:gd name="connsiteX32" fmla="*/ 28671 w 363517"/>
              <a:gd name="connsiteY32" fmla="*/ 120906 h 431125"/>
              <a:gd name="connsiteX33" fmla="*/ 6634 w 363517"/>
              <a:gd name="connsiteY33" fmla="*/ 195160 h 431125"/>
              <a:gd name="connsiteX34" fmla="*/ 76634 w 363517"/>
              <a:gd name="connsiteY34" fmla="*/ 219271 h 431125"/>
              <a:gd name="connsiteX35" fmla="*/ 157163 w 363517"/>
              <a:gd name="connsiteY35" fmla="*/ 280988 h 431125"/>
              <a:gd name="connsiteX36" fmla="*/ 160916 w 363517"/>
              <a:gd name="connsiteY36" fmla="*/ 303881 h 431125"/>
              <a:gd name="connsiteX37" fmla="*/ 160392 w 363517"/>
              <a:gd name="connsiteY37" fmla="*/ 307277 h 431125"/>
              <a:gd name="connsiteX38" fmla="*/ 139799 w 363517"/>
              <a:gd name="connsiteY38" fmla="*/ 325036 h 431125"/>
              <a:gd name="connsiteX39" fmla="*/ 87188 w 363517"/>
              <a:gd name="connsiteY39" fmla="*/ 334085 h 431125"/>
              <a:gd name="connsiteX40" fmla="*/ 35196 w 363517"/>
              <a:gd name="connsiteY40" fmla="*/ 344110 h 431125"/>
              <a:gd name="connsiteX41" fmla="*/ 29481 w 363517"/>
              <a:gd name="connsiteY41" fmla="*/ 354426 h 431125"/>
              <a:gd name="connsiteX42" fmla="*/ 40042 w 363517"/>
              <a:gd name="connsiteY42" fmla="*/ 361024 h 431125"/>
              <a:gd name="connsiteX43" fmla="*/ 41339 w 363517"/>
              <a:gd name="connsiteY43" fmla="*/ 360617 h 431125"/>
              <a:gd name="connsiteX44" fmla="*/ 86583 w 363517"/>
              <a:gd name="connsiteY44" fmla="*/ 351973 h 431125"/>
              <a:gd name="connsiteX45" fmla="*/ 72229 w 363517"/>
              <a:gd name="connsiteY45" fmla="*/ 368356 h 431125"/>
              <a:gd name="connsiteX46" fmla="*/ 67728 w 363517"/>
              <a:gd name="connsiteY46" fmla="*/ 378867 h 431125"/>
              <a:gd name="connsiteX47" fmla="*/ 78757 w 363517"/>
              <a:gd name="connsiteY47" fmla="*/ 384665 h 431125"/>
              <a:gd name="connsiteX48" fmla="*/ 80087 w 363517"/>
              <a:gd name="connsiteY48" fmla="*/ 384129 h 431125"/>
              <a:gd name="connsiteX49" fmla="*/ 107771 w 363517"/>
              <a:gd name="connsiteY49" fmla="*/ 348763 h 431125"/>
              <a:gd name="connsiteX50" fmla="*/ 138194 w 363517"/>
              <a:gd name="connsiteY50" fmla="*/ 343391 h 431125"/>
              <a:gd name="connsiteX51" fmla="*/ 142018 w 363517"/>
              <a:gd name="connsiteY51" fmla="*/ 345937 h 431125"/>
              <a:gd name="connsiteX52" fmla="*/ 141009 w 363517"/>
              <a:gd name="connsiteY52" fmla="*/ 348987 h 431125"/>
              <a:gd name="connsiteX53" fmla="*/ 127750 w 363517"/>
              <a:gd name="connsiteY53" fmla="*/ 359641 h 431125"/>
              <a:gd name="connsiteX54" fmla="*/ 90360 w 363517"/>
              <a:gd name="connsiteY54" fmla="*/ 396874 h 431125"/>
              <a:gd name="connsiteX55" fmla="*/ 91079 w 363517"/>
              <a:gd name="connsiteY55" fmla="*/ 408518 h 431125"/>
              <a:gd name="connsiteX56" fmla="*/ 103552 w 363517"/>
              <a:gd name="connsiteY56" fmla="*/ 408516 h 431125"/>
              <a:gd name="connsiteX57" fmla="*/ 104538 w 363517"/>
              <a:gd name="connsiteY57" fmla="*/ 407342 h 431125"/>
              <a:gd name="connsiteX58" fmla="*/ 121206 w 363517"/>
              <a:gd name="connsiteY58" fmla="*/ 387916 h 431125"/>
              <a:gd name="connsiteX59" fmla="*/ 117563 w 363517"/>
              <a:gd name="connsiteY59" fmla="*/ 412881 h 431125"/>
              <a:gd name="connsiteX60" fmla="*/ 117376 w 363517"/>
              <a:gd name="connsiteY60" fmla="*/ 425339 h 431125"/>
              <a:gd name="connsiteX61" fmla="*/ 129835 w 363517"/>
              <a:gd name="connsiteY61" fmla="*/ 425526 h 431125"/>
              <a:gd name="connsiteX62" fmla="*/ 130022 w 363517"/>
              <a:gd name="connsiteY62" fmla="*/ 425339 h 431125"/>
              <a:gd name="connsiteX63" fmla="*/ 136913 w 363517"/>
              <a:gd name="connsiteY63" fmla="*/ 378224 h 431125"/>
              <a:gd name="connsiteX64" fmla="*/ 135622 w 363517"/>
              <a:gd name="connsiteY64" fmla="*/ 375819 h 431125"/>
              <a:gd name="connsiteX65" fmla="*/ 138442 w 363517"/>
              <a:gd name="connsiteY65" fmla="*/ 373661 h 431125"/>
              <a:gd name="connsiteX66" fmla="*/ 149296 w 363517"/>
              <a:gd name="connsiteY66" fmla="*/ 365118 h 431125"/>
              <a:gd name="connsiteX67" fmla="*/ 153958 w 363517"/>
              <a:gd name="connsiteY67" fmla="*/ 380800 h 431125"/>
              <a:gd name="connsiteX68" fmla="*/ 148424 w 363517"/>
              <a:gd name="connsiteY68" fmla="*/ 418834 h 431125"/>
              <a:gd name="connsiteX69" fmla="*/ 156954 w 363517"/>
              <a:gd name="connsiteY69" fmla="*/ 427916 h 431125"/>
              <a:gd name="connsiteX70" fmla="*/ 157235 w 363517"/>
              <a:gd name="connsiteY70" fmla="*/ 427916 h 431125"/>
              <a:gd name="connsiteX71" fmla="*/ 166041 w 363517"/>
              <a:gd name="connsiteY71" fmla="*/ 419381 h 431125"/>
              <a:gd name="connsiteX72" fmla="*/ 167417 w 363517"/>
              <a:gd name="connsiteY72" fmla="*/ 402870 h 431125"/>
              <a:gd name="connsiteX73" fmla="*/ 195739 w 363517"/>
              <a:gd name="connsiteY73" fmla="*/ 429197 h 431125"/>
              <a:gd name="connsiteX74" fmla="*/ 208135 w 363517"/>
              <a:gd name="connsiteY74" fmla="*/ 427808 h 431125"/>
              <a:gd name="connsiteX75" fmla="*/ 209036 w 363517"/>
              <a:gd name="connsiteY75" fmla="*/ 426435 h 431125"/>
              <a:gd name="connsiteX76" fmla="*/ 206360 w 363517"/>
              <a:gd name="connsiteY76" fmla="*/ 415124 h 431125"/>
              <a:gd name="connsiteX77" fmla="*/ 172546 w 363517"/>
              <a:gd name="connsiteY77" fmla="*/ 378929 h 431125"/>
              <a:gd name="connsiteX78" fmla="*/ 184309 w 363517"/>
              <a:gd name="connsiteY78" fmla="*/ 386449 h 431125"/>
              <a:gd name="connsiteX79" fmla="*/ 196756 w 363517"/>
              <a:gd name="connsiteY79" fmla="*/ 385864 h 431125"/>
              <a:gd name="connsiteX80" fmla="*/ 196692 w 363517"/>
              <a:gd name="connsiteY80" fmla="*/ 373933 h 431125"/>
              <a:gd name="connsiteX81" fmla="*/ 167574 w 363517"/>
              <a:gd name="connsiteY81" fmla="*/ 360284 h 431125"/>
              <a:gd name="connsiteX82" fmla="*/ 167226 w 363517"/>
              <a:gd name="connsiteY82" fmla="*/ 360284 h 431125"/>
              <a:gd name="connsiteX83" fmla="*/ 166322 w 363517"/>
              <a:gd name="connsiteY83" fmla="*/ 360388 h 431125"/>
              <a:gd name="connsiteX84" fmla="*/ 165445 w 363517"/>
              <a:gd name="connsiteY84" fmla="*/ 355107 h 431125"/>
              <a:gd name="connsiteX85" fmla="*/ 166398 w 363517"/>
              <a:gd name="connsiteY85" fmla="*/ 351387 h 431125"/>
              <a:gd name="connsiteX86" fmla="*/ 166526 w 363517"/>
              <a:gd name="connsiteY86" fmla="*/ 351173 h 431125"/>
              <a:gd name="connsiteX87" fmla="*/ 185010 w 363517"/>
              <a:gd name="connsiteY87" fmla="*/ 346688 h 431125"/>
              <a:gd name="connsiteX88" fmla="*/ 189386 w 363517"/>
              <a:gd name="connsiteY88" fmla="*/ 350997 h 431125"/>
              <a:gd name="connsiteX89" fmla="*/ 198587 w 363517"/>
              <a:gd name="connsiteY89" fmla="*/ 365037 h 431125"/>
              <a:gd name="connsiteX90" fmla="*/ 224781 w 363517"/>
              <a:gd name="connsiteY90" fmla="*/ 416472 h 431125"/>
              <a:gd name="connsiteX91" fmla="*/ 233363 w 363517"/>
              <a:gd name="connsiteY91" fmla="*/ 423153 h 431125"/>
              <a:gd name="connsiteX92" fmla="*/ 237492 w 363517"/>
              <a:gd name="connsiteY92" fmla="*/ 422129 h 431125"/>
              <a:gd name="connsiteX93" fmla="*/ 241807 w 363517"/>
              <a:gd name="connsiteY93" fmla="*/ 411776 h 431125"/>
              <a:gd name="connsiteX94" fmla="*/ 235102 w 363517"/>
              <a:gd name="connsiteY94" fmla="*/ 392640 h 431125"/>
              <a:gd name="connsiteX95" fmla="*/ 255509 w 363517"/>
              <a:gd name="connsiteY95" fmla="*/ 412362 h 431125"/>
              <a:gd name="connsiteX96" fmla="*/ 266625 w 363517"/>
              <a:gd name="connsiteY96" fmla="*/ 417946 h 431125"/>
              <a:gd name="connsiteX97" fmla="*/ 268015 w 363517"/>
              <a:gd name="connsiteY97" fmla="*/ 417348 h 431125"/>
              <a:gd name="connsiteX98" fmla="*/ 271968 w 363517"/>
              <a:gd name="connsiteY98" fmla="*/ 406032 h 431125"/>
              <a:gd name="connsiteX99" fmla="*/ 234344 w 363517"/>
              <a:gd name="connsiteY99" fmla="*/ 373981 h 431125"/>
              <a:gd name="connsiteX100" fmla="*/ 222729 w 363517"/>
              <a:gd name="connsiteY100" fmla="*/ 369694 h 431125"/>
              <a:gd name="connsiteX101" fmla="*/ 213242 w 363517"/>
              <a:gd name="connsiteY101" fmla="*/ 355216 h 431125"/>
              <a:gd name="connsiteX102" fmla="*/ 209617 w 363517"/>
              <a:gd name="connsiteY102" fmla="*/ 349806 h 431125"/>
              <a:gd name="connsiteX103" fmla="*/ 210733 w 363517"/>
              <a:gd name="connsiteY103" fmla="*/ 344308 h 431125"/>
              <a:gd name="connsiteX104" fmla="*/ 214156 w 363517"/>
              <a:gd name="connsiteY104" fmla="*/ 343843 h 431125"/>
              <a:gd name="connsiteX105" fmla="*/ 249360 w 363517"/>
              <a:gd name="connsiteY105" fmla="*/ 352206 h 431125"/>
              <a:gd name="connsiteX106" fmla="*/ 229629 w 363517"/>
              <a:gd name="connsiteY106" fmla="*/ 188238 h 431125"/>
              <a:gd name="connsiteX107" fmla="*/ 265691 w 363517"/>
              <a:gd name="connsiteY107" fmla="*/ 198597 h 431125"/>
              <a:gd name="connsiteX108" fmla="*/ 277297 w 363517"/>
              <a:gd name="connsiteY108" fmla="*/ 197354 h 431125"/>
              <a:gd name="connsiteX109" fmla="*/ 234187 w 363517"/>
              <a:gd name="connsiteY109" fmla="*/ 230110 h 431125"/>
              <a:gd name="connsiteX110" fmla="*/ 199783 w 363517"/>
              <a:gd name="connsiteY110" fmla="*/ 249594 h 431125"/>
              <a:gd name="connsiteX111" fmla="*/ 229629 w 363517"/>
              <a:gd name="connsiteY111" fmla="*/ 188238 h 431125"/>
              <a:gd name="connsiteX112" fmla="*/ 119363 w 363517"/>
              <a:gd name="connsiteY112" fmla="*/ 218918 h 431125"/>
              <a:gd name="connsiteX113" fmla="*/ 103247 w 363517"/>
              <a:gd name="connsiteY113" fmla="*/ 209474 h 431125"/>
              <a:gd name="connsiteX114" fmla="*/ 104776 w 363517"/>
              <a:gd name="connsiteY114" fmla="*/ 209550 h 431125"/>
              <a:gd name="connsiteX115" fmla="*/ 133375 w 363517"/>
              <a:gd name="connsiteY115" fmla="*/ 196563 h 431125"/>
              <a:gd name="connsiteX116" fmla="*/ 149210 w 363517"/>
              <a:gd name="connsiteY116" fmla="*/ 200673 h 431125"/>
              <a:gd name="connsiteX117" fmla="*/ 162069 w 363517"/>
              <a:gd name="connsiteY117" fmla="*/ 251675 h 431125"/>
              <a:gd name="connsiteX118" fmla="*/ 119363 w 363517"/>
              <a:gd name="connsiteY118" fmla="*/ 218918 h 431125"/>
              <a:gd name="connsiteX119" fmla="*/ 181957 w 363517"/>
              <a:gd name="connsiteY119" fmla="*/ 237578 h 431125"/>
              <a:gd name="connsiteX120" fmla="*/ 173251 w 363517"/>
              <a:gd name="connsiteY120" fmla="*/ 202750 h 431125"/>
              <a:gd name="connsiteX121" fmla="*/ 201440 w 363517"/>
              <a:gd name="connsiteY121" fmla="*/ 193225 h 431125"/>
              <a:gd name="connsiteX122" fmla="*/ 181957 w 363517"/>
              <a:gd name="connsiteY122" fmla="*/ 237578 h 43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63517" h="431125">
                <a:moveTo>
                  <a:pt x="257947" y="363608"/>
                </a:moveTo>
                <a:cubicBezTo>
                  <a:pt x="262621" y="371395"/>
                  <a:pt x="268791" y="378179"/>
                  <a:pt x="276102" y="383567"/>
                </a:cubicBezTo>
                <a:cubicBezTo>
                  <a:pt x="280150" y="386267"/>
                  <a:pt x="285621" y="385174"/>
                  <a:pt x="288321" y="381126"/>
                </a:cubicBezTo>
                <a:cubicBezTo>
                  <a:pt x="288549" y="380783"/>
                  <a:pt x="288754" y="380424"/>
                  <a:pt x="288932" y="380053"/>
                </a:cubicBezTo>
                <a:cubicBezTo>
                  <a:pt x="290719" y="375891"/>
                  <a:pt x="289237" y="371047"/>
                  <a:pt x="285427" y="368599"/>
                </a:cubicBezTo>
                <a:cubicBezTo>
                  <a:pt x="281104" y="365237"/>
                  <a:pt x="277398" y="361150"/>
                  <a:pt x="274473" y="356521"/>
                </a:cubicBezTo>
                <a:cubicBezTo>
                  <a:pt x="291032" y="359279"/>
                  <a:pt x="308106" y="362136"/>
                  <a:pt x="321598" y="365708"/>
                </a:cubicBezTo>
                <a:cubicBezTo>
                  <a:pt x="326299" y="366956"/>
                  <a:pt x="331121" y="364158"/>
                  <a:pt x="332369" y="359458"/>
                </a:cubicBezTo>
                <a:cubicBezTo>
                  <a:pt x="332477" y="359053"/>
                  <a:pt x="332555" y="358642"/>
                  <a:pt x="332604" y="358226"/>
                </a:cubicBezTo>
                <a:cubicBezTo>
                  <a:pt x="333010" y="353746"/>
                  <a:pt x="330081" y="349642"/>
                  <a:pt x="325713" y="348568"/>
                </a:cubicBezTo>
                <a:cubicBezTo>
                  <a:pt x="311354" y="344796"/>
                  <a:pt x="293804" y="341877"/>
                  <a:pt x="276850" y="339043"/>
                </a:cubicBezTo>
                <a:cubicBezTo>
                  <a:pt x="257425" y="336253"/>
                  <a:pt x="238200" y="332222"/>
                  <a:pt x="219290" y="326975"/>
                </a:cubicBezTo>
                <a:cubicBezTo>
                  <a:pt x="214232" y="324336"/>
                  <a:pt x="202145" y="317497"/>
                  <a:pt x="201445" y="312087"/>
                </a:cubicBezTo>
                <a:lnTo>
                  <a:pt x="199026" y="301133"/>
                </a:lnTo>
                <a:cubicBezTo>
                  <a:pt x="198192" y="297396"/>
                  <a:pt x="198031" y="293540"/>
                  <a:pt x="198549" y="289746"/>
                </a:cubicBezTo>
                <a:cubicBezTo>
                  <a:pt x="198945" y="286889"/>
                  <a:pt x="199349" y="284007"/>
                  <a:pt x="199349" y="284007"/>
                </a:cubicBezTo>
                <a:cubicBezTo>
                  <a:pt x="202683" y="269082"/>
                  <a:pt x="222562" y="259133"/>
                  <a:pt x="243703" y="248765"/>
                </a:cubicBezTo>
                <a:cubicBezTo>
                  <a:pt x="264843" y="238397"/>
                  <a:pt x="289713" y="225962"/>
                  <a:pt x="297590" y="204402"/>
                </a:cubicBezTo>
                <a:cubicBezTo>
                  <a:pt x="302795" y="206241"/>
                  <a:pt x="308264" y="207221"/>
                  <a:pt x="313783" y="207303"/>
                </a:cubicBezTo>
                <a:cubicBezTo>
                  <a:pt x="341221" y="207216"/>
                  <a:pt x="363439" y="184991"/>
                  <a:pt x="363518" y="157553"/>
                </a:cubicBezTo>
                <a:cubicBezTo>
                  <a:pt x="363194" y="136938"/>
                  <a:pt x="350408" y="118575"/>
                  <a:pt x="331185" y="111119"/>
                </a:cubicBezTo>
                <a:cubicBezTo>
                  <a:pt x="326661" y="95705"/>
                  <a:pt x="316826" y="82390"/>
                  <a:pt x="303424" y="73533"/>
                </a:cubicBezTo>
                <a:lnTo>
                  <a:pt x="300514" y="67995"/>
                </a:lnTo>
                <a:cubicBezTo>
                  <a:pt x="300683" y="39757"/>
                  <a:pt x="277929" y="16729"/>
                  <a:pt x="249691" y="16560"/>
                </a:cubicBezTo>
                <a:cubicBezTo>
                  <a:pt x="249498" y="16559"/>
                  <a:pt x="249305" y="16559"/>
                  <a:pt x="249113" y="16560"/>
                </a:cubicBezTo>
                <a:cubicBezTo>
                  <a:pt x="240876" y="16519"/>
                  <a:pt x="232756" y="18521"/>
                  <a:pt x="225481" y="22384"/>
                </a:cubicBezTo>
                <a:cubicBezTo>
                  <a:pt x="215835" y="8312"/>
                  <a:pt x="199846" y="-71"/>
                  <a:pt x="182785" y="0"/>
                </a:cubicBezTo>
                <a:cubicBezTo>
                  <a:pt x="160410" y="115"/>
                  <a:pt x="140585" y="14447"/>
                  <a:pt x="133460" y="35657"/>
                </a:cubicBezTo>
                <a:cubicBezTo>
                  <a:pt x="117015" y="26339"/>
                  <a:pt x="96767" y="26872"/>
                  <a:pt x="80835" y="37043"/>
                </a:cubicBezTo>
                <a:cubicBezTo>
                  <a:pt x="67142" y="45549"/>
                  <a:pt x="58180" y="59936"/>
                  <a:pt x="56584" y="75977"/>
                </a:cubicBezTo>
                <a:cubicBezTo>
                  <a:pt x="56402" y="78111"/>
                  <a:pt x="56349" y="80255"/>
                  <a:pt x="56427" y="82396"/>
                </a:cubicBezTo>
                <a:cubicBezTo>
                  <a:pt x="39972" y="86992"/>
                  <a:pt x="28589" y="101979"/>
                  <a:pt x="28576" y="119063"/>
                </a:cubicBezTo>
                <a:cubicBezTo>
                  <a:pt x="28576" y="119687"/>
                  <a:pt x="28638" y="120292"/>
                  <a:pt x="28671" y="120906"/>
                </a:cubicBezTo>
                <a:cubicBezTo>
                  <a:pt x="2081" y="135325"/>
                  <a:pt x="-7785" y="168570"/>
                  <a:pt x="6634" y="195160"/>
                </a:cubicBezTo>
                <a:cubicBezTo>
                  <a:pt x="20179" y="220139"/>
                  <a:pt x="50579" y="230610"/>
                  <a:pt x="76634" y="219271"/>
                </a:cubicBezTo>
                <a:cubicBezTo>
                  <a:pt x="104299" y="231210"/>
                  <a:pt x="143481" y="255747"/>
                  <a:pt x="157163" y="280988"/>
                </a:cubicBezTo>
                <a:cubicBezTo>
                  <a:pt x="160876" y="288006"/>
                  <a:pt x="162194" y="296045"/>
                  <a:pt x="160916" y="303881"/>
                </a:cubicBezTo>
                <a:lnTo>
                  <a:pt x="160392" y="307277"/>
                </a:lnTo>
                <a:cubicBezTo>
                  <a:pt x="160392" y="307277"/>
                  <a:pt x="160445" y="317797"/>
                  <a:pt x="139799" y="325036"/>
                </a:cubicBezTo>
                <a:cubicBezTo>
                  <a:pt x="123183" y="328751"/>
                  <a:pt x="101575" y="331951"/>
                  <a:pt x="87188" y="334085"/>
                </a:cubicBezTo>
                <a:cubicBezTo>
                  <a:pt x="64571" y="337419"/>
                  <a:pt x="45002" y="340314"/>
                  <a:pt x="35196" y="344110"/>
                </a:cubicBezTo>
                <a:cubicBezTo>
                  <a:pt x="31004" y="345665"/>
                  <a:pt x="28576" y="350048"/>
                  <a:pt x="29481" y="354426"/>
                </a:cubicBezTo>
                <a:cubicBezTo>
                  <a:pt x="30575" y="359164"/>
                  <a:pt x="35304" y="362119"/>
                  <a:pt x="40042" y="361024"/>
                </a:cubicBezTo>
                <a:cubicBezTo>
                  <a:pt x="40484" y="360922"/>
                  <a:pt x="40918" y="360786"/>
                  <a:pt x="41339" y="360617"/>
                </a:cubicBezTo>
                <a:cubicBezTo>
                  <a:pt x="48688" y="357674"/>
                  <a:pt x="67633" y="354783"/>
                  <a:pt x="86583" y="351973"/>
                </a:cubicBezTo>
                <a:cubicBezTo>
                  <a:pt x="83035" y="358405"/>
                  <a:pt x="78139" y="363994"/>
                  <a:pt x="72229" y="368356"/>
                </a:cubicBezTo>
                <a:cubicBezTo>
                  <a:pt x="68388" y="370314"/>
                  <a:pt x="66495" y="374736"/>
                  <a:pt x="67728" y="378867"/>
                </a:cubicBezTo>
                <a:cubicBezTo>
                  <a:pt x="69173" y="383514"/>
                  <a:pt x="74110" y="386109"/>
                  <a:pt x="78757" y="384665"/>
                </a:cubicBezTo>
                <a:cubicBezTo>
                  <a:pt x="79214" y="384523"/>
                  <a:pt x="79659" y="384344"/>
                  <a:pt x="80087" y="384129"/>
                </a:cubicBezTo>
                <a:cubicBezTo>
                  <a:pt x="90631" y="378853"/>
                  <a:pt x="103033" y="361536"/>
                  <a:pt x="107771" y="348763"/>
                </a:cubicBezTo>
                <a:cubicBezTo>
                  <a:pt x="119416" y="346939"/>
                  <a:pt x="129526" y="345191"/>
                  <a:pt x="138194" y="343391"/>
                </a:cubicBezTo>
                <a:cubicBezTo>
                  <a:pt x="139953" y="343038"/>
                  <a:pt x="141665" y="344178"/>
                  <a:pt x="142018" y="345937"/>
                </a:cubicBezTo>
                <a:cubicBezTo>
                  <a:pt x="142243" y="347060"/>
                  <a:pt x="141859" y="348219"/>
                  <a:pt x="141009" y="348987"/>
                </a:cubicBezTo>
                <a:cubicBezTo>
                  <a:pt x="136751" y="352797"/>
                  <a:pt x="132360" y="356131"/>
                  <a:pt x="127750" y="359641"/>
                </a:cubicBezTo>
                <a:cubicBezTo>
                  <a:pt x="113268" y="369845"/>
                  <a:pt x="100625" y="382435"/>
                  <a:pt x="90360" y="396874"/>
                </a:cubicBezTo>
                <a:cubicBezTo>
                  <a:pt x="87771" y="400424"/>
                  <a:pt x="88073" y="405314"/>
                  <a:pt x="91079" y="408518"/>
                </a:cubicBezTo>
                <a:cubicBezTo>
                  <a:pt x="94524" y="411962"/>
                  <a:pt x="100108" y="411961"/>
                  <a:pt x="103552" y="408516"/>
                </a:cubicBezTo>
                <a:cubicBezTo>
                  <a:pt x="103914" y="408154"/>
                  <a:pt x="104244" y="407761"/>
                  <a:pt x="104538" y="407342"/>
                </a:cubicBezTo>
                <a:cubicBezTo>
                  <a:pt x="109419" y="400316"/>
                  <a:pt x="115004" y="393807"/>
                  <a:pt x="121206" y="387916"/>
                </a:cubicBezTo>
                <a:cubicBezTo>
                  <a:pt x="122594" y="396414"/>
                  <a:pt x="121322" y="405133"/>
                  <a:pt x="117563" y="412881"/>
                </a:cubicBezTo>
                <a:cubicBezTo>
                  <a:pt x="114071" y="416269"/>
                  <a:pt x="113987" y="421847"/>
                  <a:pt x="117376" y="425339"/>
                </a:cubicBezTo>
                <a:cubicBezTo>
                  <a:pt x="120764" y="428831"/>
                  <a:pt x="126343" y="428915"/>
                  <a:pt x="129835" y="425526"/>
                </a:cubicBezTo>
                <a:cubicBezTo>
                  <a:pt x="129898" y="425465"/>
                  <a:pt x="129960" y="425403"/>
                  <a:pt x="130022" y="425339"/>
                </a:cubicBezTo>
                <a:cubicBezTo>
                  <a:pt x="137699" y="417662"/>
                  <a:pt x="142485" y="394936"/>
                  <a:pt x="136913" y="378224"/>
                </a:cubicBezTo>
                <a:cubicBezTo>
                  <a:pt x="136612" y="377360"/>
                  <a:pt x="136176" y="376548"/>
                  <a:pt x="135622" y="375819"/>
                </a:cubicBezTo>
                <a:lnTo>
                  <a:pt x="138442" y="373661"/>
                </a:lnTo>
                <a:cubicBezTo>
                  <a:pt x="142033" y="370928"/>
                  <a:pt x="145657" y="368161"/>
                  <a:pt x="149296" y="365118"/>
                </a:cubicBezTo>
                <a:cubicBezTo>
                  <a:pt x="150315" y="370490"/>
                  <a:pt x="151877" y="375744"/>
                  <a:pt x="153958" y="380800"/>
                </a:cubicBezTo>
                <a:cubicBezTo>
                  <a:pt x="150712" y="393234"/>
                  <a:pt x="148856" y="405990"/>
                  <a:pt x="148424" y="418834"/>
                </a:cubicBezTo>
                <a:cubicBezTo>
                  <a:pt x="148272" y="423697"/>
                  <a:pt x="152090" y="427763"/>
                  <a:pt x="156954" y="427916"/>
                </a:cubicBezTo>
                <a:lnTo>
                  <a:pt x="157235" y="427916"/>
                </a:lnTo>
                <a:cubicBezTo>
                  <a:pt x="161992" y="427913"/>
                  <a:pt x="165889" y="424136"/>
                  <a:pt x="166041" y="419381"/>
                </a:cubicBezTo>
                <a:cubicBezTo>
                  <a:pt x="166041" y="419258"/>
                  <a:pt x="166302" y="411690"/>
                  <a:pt x="167417" y="402870"/>
                </a:cubicBezTo>
                <a:cubicBezTo>
                  <a:pt x="175904" y="412618"/>
                  <a:pt x="185398" y="421443"/>
                  <a:pt x="195739" y="429197"/>
                </a:cubicBezTo>
                <a:cubicBezTo>
                  <a:pt x="199546" y="432236"/>
                  <a:pt x="205096" y="431615"/>
                  <a:pt x="208135" y="427808"/>
                </a:cubicBezTo>
                <a:cubicBezTo>
                  <a:pt x="208478" y="427379"/>
                  <a:pt x="208780" y="426920"/>
                  <a:pt x="209036" y="426435"/>
                </a:cubicBezTo>
                <a:cubicBezTo>
                  <a:pt x="210959" y="422509"/>
                  <a:pt x="209838" y="417771"/>
                  <a:pt x="206360" y="415124"/>
                </a:cubicBezTo>
                <a:cubicBezTo>
                  <a:pt x="192072" y="403670"/>
                  <a:pt x="179866" y="392835"/>
                  <a:pt x="172546" y="378929"/>
                </a:cubicBezTo>
                <a:cubicBezTo>
                  <a:pt x="176895" y="380694"/>
                  <a:pt x="180882" y="383243"/>
                  <a:pt x="184309" y="386449"/>
                </a:cubicBezTo>
                <a:cubicBezTo>
                  <a:pt x="187908" y="389724"/>
                  <a:pt x="193480" y="389463"/>
                  <a:pt x="196756" y="385864"/>
                </a:cubicBezTo>
                <a:cubicBezTo>
                  <a:pt x="199841" y="382476"/>
                  <a:pt x="199813" y="377289"/>
                  <a:pt x="196692" y="373933"/>
                </a:cubicBezTo>
                <a:cubicBezTo>
                  <a:pt x="195263" y="372504"/>
                  <a:pt x="182485" y="360284"/>
                  <a:pt x="167574" y="360284"/>
                </a:cubicBezTo>
                <a:lnTo>
                  <a:pt x="167226" y="360284"/>
                </a:lnTo>
                <a:cubicBezTo>
                  <a:pt x="166917" y="360284"/>
                  <a:pt x="166622" y="360355"/>
                  <a:pt x="166322" y="360388"/>
                </a:cubicBezTo>
                <a:cubicBezTo>
                  <a:pt x="165918" y="358648"/>
                  <a:pt x="165626" y="356884"/>
                  <a:pt x="165445" y="355107"/>
                </a:cubicBezTo>
                <a:cubicBezTo>
                  <a:pt x="165369" y="353798"/>
                  <a:pt x="165702" y="352498"/>
                  <a:pt x="166398" y="351387"/>
                </a:cubicBezTo>
                <a:lnTo>
                  <a:pt x="166526" y="351173"/>
                </a:lnTo>
                <a:cubicBezTo>
                  <a:pt x="170392" y="344830"/>
                  <a:pt x="178667" y="342822"/>
                  <a:pt x="185010" y="346688"/>
                </a:cubicBezTo>
                <a:cubicBezTo>
                  <a:pt x="186782" y="347767"/>
                  <a:pt x="188280" y="349242"/>
                  <a:pt x="189386" y="350997"/>
                </a:cubicBezTo>
                <a:cubicBezTo>
                  <a:pt x="192277" y="355659"/>
                  <a:pt x="195397" y="360303"/>
                  <a:pt x="198587" y="365037"/>
                </a:cubicBezTo>
                <a:cubicBezTo>
                  <a:pt x="209003" y="380505"/>
                  <a:pt x="219776" y="396498"/>
                  <a:pt x="224781" y="416472"/>
                </a:cubicBezTo>
                <a:cubicBezTo>
                  <a:pt x="225763" y="420408"/>
                  <a:pt x="229306" y="423167"/>
                  <a:pt x="233363" y="423153"/>
                </a:cubicBezTo>
                <a:cubicBezTo>
                  <a:pt x="234802" y="423151"/>
                  <a:pt x="236219" y="422799"/>
                  <a:pt x="237492" y="422129"/>
                </a:cubicBezTo>
                <a:cubicBezTo>
                  <a:pt x="241127" y="420069"/>
                  <a:pt x="242903" y="415807"/>
                  <a:pt x="241807" y="411776"/>
                </a:cubicBezTo>
                <a:cubicBezTo>
                  <a:pt x="240106" y="405222"/>
                  <a:pt x="237864" y="398822"/>
                  <a:pt x="235102" y="392640"/>
                </a:cubicBezTo>
                <a:cubicBezTo>
                  <a:pt x="245004" y="394978"/>
                  <a:pt x="252834" y="402545"/>
                  <a:pt x="255509" y="412362"/>
                </a:cubicBezTo>
                <a:cubicBezTo>
                  <a:pt x="257037" y="416973"/>
                  <a:pt x="262013" y="419473"/>
                  <a:pt x="266625" y="417946"/>
                </a:cubicBezTo>
                <a:cubicBezTo>
                  <a:pt x="267105" y="417786"/>
                  <a:pt x="267570" y="417586"/>
                  <a:pt x="268015" y="417348"/>
                </a:cubicBezTo>
                <a:cubicBezTo>
                  <a:pt x="271916" y="415045"/>
                  <a:pt x="273587" y="410263"/>
                  <a:pt x="271968" y="406032"/>
                </a:cubicBezTo>
                <a:cubicBezTo>
                  <a:pt x="263872" y="382667"/>
                  <a:pt x="246827" y="377652"/>
                  <a:pt x="234344" y="373981"/>
                </a:cubicBezTo>
                <a:cubicBezTo>
                  <a:pt x="230333" y="372961"/>
                  <a:pt x="226440" y="371525"/>
                  <a:pt x="222729" y="369694"/>
                </a:cubicBezTo>
                <a:cubicBezTo>
                  <a:pt x="219566" y="364656"/>
                  <a:pt x="216352" y="359831"/>
                  <a:pt x="213242" y="355216"/>
                </a:cubicBezTo>
                <a:cubicBezTo>
                  <a:pt x="212019" y="353397"/>
                  <a:pt x="210811" y="351593"/>
                  <a:pt x="209617" y="349806"/>
                </a:cubicBezTo>
                <a:cubicBezTo>
                  <a:pt x="208407" y="347980"/>
                  <a:pt x="208906" y="345518"/>
                  <a:pt x="210733" y="344308"/>
                </a:cubicBezTo>
                <a:cubicBezTo>
                  <a:pt x="211743" y="343638"/>
                  <a:pt x="213004" y="343467"/>
                  <a:pt x="214156" y="343843"/>
                </a:cubicBezTo>
                <a:cubicBezTo>
                  <a:pt x="225702" y="347373"/>
                  <a:pt x="237460" y="350166"/>
                  <a:pt x="249360" y="352206"/>
                </a:cubicBezTo>
                <a:close/>
                <a:moveTo>
                  <a:pt x="229629" y="188238"/>
                </a:moveTo>
                <a:cubicBezTo>
                  <a:pt x="240411" y="195070"/>
                  <a:pt x="252927" y="198665"/>
                  <a:pt x="265691" y="198597"/>
                </a:cubicBezTo>
                <a:cubicBezTo>
                  <a:pt x="269594" y="198615"/>
                  <a:pt x="273487" y="198199"/>
                  <a:pt x="277297" y="197354"/>
                </a:cubicBezTo>
                <a:cubicBezTo>
                  <a:pt x="272740" y="210212"/>
                  <a:pt x="256571" y="218914"/>
                  <a:pt x="234187" y="230110"/>
                </a:cubicBezTo>
                <a:cubicBezTo>
                  <a:pt x="222136" y="235517"/>
                  <a:pt x="210618" y="242040"/>
                  <a:pt x="199783" y="249594"/>
                </a:cubicBezTo>
                <a:cubicBezTo>
                  <a:pt x="205169" y="232601"/>
                  <a:pt x="214704" y="206893"/>
                  <a:pt x="229629" y="188238"/>
                </a:cubicBezTo>
                <a:close/>
                <a:moveTo>
                  <a:pt x="119363" y="218918"/>
                </a:moveTo>
                <a:lnTo>
                  <a:pt x="103247" y="209474"/>
                </a:lnTo>
                <a:cubicBezTo>
                  <a:pt x="103757" y="209474"/>
                  <a:pt x="104261" y="209550"/>
                  <a:pt x="104776" y="209550"/>
                </a:cubicBezTo>
                <a:cubicBezTo>
                  <a:pt x="115737" y="209554"/>
                  <a:pt x="126164" y="204819"/>
                  <a:pt x="133375" y="196563"/>
                </a:cubicBezTo>
                <a:cubicBezTo>
                  <a:pt x="138549" y="198304"/>
                  <a:pt x="143841" y="199677"/>
                  <a:pt x="149210" y="200673"/>
                </a:cubicBezTo>
                <a:cubicBezTo>
                  <a:pt x="157948" y="216230"/>
                  <a:pt x="162386" y="233834"/>
                  <a:pt x="162069" y="251675"/>
                </a:cubicBezTo>
                <a:cubicBezTo>
                  <a:pt x="149351" y="238908"/>
                  <a:pt x="134990" y="227892"/>
                  <a:pt x="119363" y="218918"/>
                </a:cubicBezTo>
                <a:close/>
                <a:moveTo>
                  <a:pt x="181957" y="237578"/>
                </a:moveTo>
                <a:cubicBezTo>
                  <a:pt x="180635" y="225630"/>
                  <a:pt x="177707" y="213914"/>
                  <a:pt x="173251" y="202750"/>
                </a:cubicBezTo>
                <a:cubicBezTo>
                  <a:pt x="183215" y="201600"/>
                  <a:pt x="192822" y="198354"/>
                  <a:pt x="201440" y="193225"/>
                </a:cubicBezTo>
                <a:cubicBezTo>
                  <a:pt x="193357" y="207259"/>
                  <a:pt x="186824" y="222131"/>
                  <a:pt x="181957" y="237578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3" name="Elemento grafico 9" descr="Albero con radici con riempimento a tinta unita">
            <a:extLst>
              <a:ext uri="{FF2B5EF4-FFF2-40B4-BE49-F238E27FC236}">
                <a16:creationId xmlns:a16="http://schemas.microsoft.com/office/drawing/2014/main" id="{C29355E7-2D92-7526-CB41-78380A2C6E61}"/>
              </a:ext>
            </a:extLst>
          </p:cNvPr>
          <p:cNvSpPr/>
          <p:nvPr/>
        </p:nvSpPr>
        <p:spPr>
          <a:xfrm>
            <a:off x="297688" y="1535883"/>
            <a:ext cx="180000" cy="180000"/>
          </a:xfrm>
          <a:custGeom>
            <a:avLst/>
            <a:gdLst>
              <a:gd name="connsiteX0" fmla="*/ 257947 w 363517"/>
              <a:gd name="connsiteY0" fmla="*/ 363608 h 431125"/>
              <a:gd name="connsiteX1" fmla="*/ 276102 w 363517"/>
              <a:gd name="connsiteY1" fmla="*/ 383567 h 431125"/>
              <a:gd name="connsiteX2" fmla="*/ 288321 w 363517"/>
              <a:gd name="connsiteY2" fmla="*/ 381126 h 431125"/>
              <a:gd name="connsiteX3" fmla="*/ 288932 w 363517"/>
              <a:gd name="connsiteY3" fmla="*/ 380053 h 431125"/>
              <a:gd name="connsiteX4" fmla="*/ 285427 w 363517"/>
              <a:gd name="connsiteY4" fmla="*/ 368599 h 431125"/>
              <a:gd name="connsiteX5" fmla="*/ 274473 w 363517"/>
              <a:gd name="connsiteY5" fmla="*/ 356521 h 431125"/>
              <a:gd name="connsiteX6" fmla="*/ 321598 w 363517"/>
              <a:gd name="connsiteY6" fmla="*/ 365708 h 431125"/>
              <a:gd name="connsiteX7" fmla="*/ 332369 w 363517"/>
              <a:gd name="connsiteY7" fmla="*/ 359458 h 431125"/>
              <a:gd name="connsiteX8" fmla="*/ 332604 w 363517"/>
              <a:gd name="connsiteY8" fmla="*/ 358226 h 431125"/>
              <a:gd name="connsiteX9" fmla="*/ 325713 w 363517"/>
              <a:gd name="connsiteY9" fmla="*/ 348568 h 431125"/>
              <a:gd name="connsiteX10" fmla="*/ 276850 w 363517"/>
              <a:gd name="connsiteY10" fmla="*/ 339043 h 431125"/>
              <a:gd name="connsiteX11" fmla="*/ 219290 w 363517"/>
              <a:gd name="connsiteY11" fmla="*/ 326975 h 431125"/>
              <a:gd name="connsiteX12" fmla="*/ 201445 w 363517"/>
              <a:gd name="connsiteY12" fmla="*/ 312087 h 431125"/>
              <a:gd name="connsiteX13" fmla="*/ 199026 w 363517"/>
              <a:gd name="connsiteY13" fmla="*/ 301133 h 431125"/>
              <a:gd name="connsiteX14" fmla="*/ 198549 w 363517"/>
              <a:gd name="connsiteY14" fmla="*/ 289746 h 431125"/>
              <a:gd name="connsiteX15" fmla="*/ 199349 w 363517"/>
              <a:gd name="connsiteY15" fmla="*/ 284007 h 431125"/>
              <a:gd name="connsiteX16" fmla="*/ 243703 w 363517"/>
              <a:gd name="connsiteY16" fmla="*/ 248765 h 431125"/>
              <a:gd name="connsiteX17" fmla="*/ 297590 w 363517"/>
              <a:gd name="connsiteY17" fmla="*/ 204402 h 431125"/>
              <a:gd name="connsiteX18" fmla="*/ 313783 w 363517"/>
              <a:gd name="connsiteY18" fmla="*/ 207303 h 431125"/>
              <a:gd name="connsiteX19" fmla="*/ 363518 w 363517"/>
              <a:gd name="connsiteY19" fmla="*/ 157553 h 431125"/>
              <a:gd name="connsiteX20" fmla="*/ 331185 w 363517"/>
              <a:gd name="connsiteY20" fmla="*/ 111119 h 431125"/>
              <a:gd name="connsiteX21" fmla="*/ 303424 w 363517"/>
              <a:gd name="connsiteY21" fmla="*/ 73533 h 431125"/>
              <a:gd name="connsiteX22" fmla="*/ 300514 w 363517"/>
              <a:gd name="connsiteY22" fmla="*/ 67995 h 431125"/>
              <a:gd name="connsiteX23" fmla="*/ 249691 w 363517"/>
              <a:gd name="connsiteY23" fmla="*/ 16560 h 431125"/>
              <a:gd name="connsiteX24" fmla="*/ 249113 w 363517"/>
              <a:gd name="connsiteY24" fmla="*/ 16560 h 431125"/>
              <a:gd name="connsiteX25" fmla="*/ 225481 w 363517"/>
              <a:gd name="connsiteY25" fmla="*/ 22384 h 431125"/>
              <a:gd name="connsiteX26" fmla="*/ 182785 w 363517"/>
              <a:gd name="connsiteY26" fmla="*/ 0 h 431125"/>
              <a:gd name="connsiteX27" fmla="*/ 133460 w 363517"/>
              <a:gd name="connsiteY27" fmla="*/ 35657 h 431125"/>
              <a:gd name="connsiteX28" fmla="*/ 80835 w 363517"/>
              <a:gd name="connsiteY28" fmla="*/ 37043 h 431125"/>
              <a:gd name="connsiteX29" fmla="*/ 56584 w 363517"/>
              <a:gd name="connsiteY29" fmla="*/ 75977 h 431125"/>
              <a:gd name="connsiteX30" fmla="*/ 56427 w 363517"/>
              <a:gd name="connsiteY30" fmla="*/ 82396 h 431125"/>
              <a:gd name="connsiteX31" fmla="*/ 28576 w 363517"/>
              <a:gd name="connsiteY31" fmla="*/ 119063 h 431125"/>
              <a:gd name="connsiteX32" fmla="*/ 28671 w 363517"/>
              <a:gd name="connsiteY32" fmla="*/ 120906 h 431125"/>
              <a:gd name="connsiteX33" fmla="*/ 6634 w 363517"/>
              <a:gd name="connsiteY33" fmla="*/ 195160 h 431125"/>
              <a:gd name="connsiteX34" fmla="*/ 76634 w 363517"/>
              <a:gd name="connsiteY34" fmla="*/ 219271 h 431125"/>
              <a:gd name="connsiteX35" fmla="*/ 157163 w 363517"/>
              <a:gd name="connsiteY35" fmla="*/ 280988 h 431125"/>
              <a:gd name="connsiteX36" fmla="*/ 160916 w 363517"/>
              <a:gd name="connsiteY36" fmla="*/ 303881 h 431125"/>
              <a:gd name="connsiteX37" fmla="*/ 160392 w 363517"/>
              <a:gd name="connsiteY37" fmla="*/ 307277 h 431125"/>
              <a:gd name="connsiteX38" fmla="*/ 139799 w 363517"/>
              <a:gd name="connsiteY38" fmla="*/ 325036 h 431125"/>
              <a:gd name="connsiteX39" fmla="*/ 87188 w 363517"/>
              <a:gd name="connsiteY39" fmla="*/ 334085 h 431125"/>
              <a:gd name="connsiteX40" fmla="*/ 35196 w 363517"/>
              <a:gd name="connsiteY40" fmla="*/ 344110 h 431125"/>
              <a:gd name="connsiteX41" fmla="*/ 29481 w 363517"/>
              <a:gd name="connsiteY41" fmla="*/ 354426 h 431125"/>
              <a:gd name="connsiteX42" fmla="*/ 40042 w 363517"/>
              <a:gd name="connsiteY42" fmla="*/ 361024 h 431125"/>
              <a:gd name="connsiteX43" fmla="*/ 41339 w 363517"/>
              <a:gd name="connsiteY43" fmla="*/ 360617 h 431125"/>
              <a:gd name="connsiteX44" fmla="*/ 86583 w 363517"/>
              <a:gd name="connsiteY44" fmla="*/ 351973 h 431125"/>
              <a:gd name="connsiteX45" fmla="*/ 72229 w 363517"/>
              <a:gd name="connsiteY45" fmla="*/ 368356 h 431125"/>
              <a:gd name="connsiteX46" fmla="*/ 67728 w 363517"/>
              <a:gd name="connsiteY46" fmla="*/ 378867 h 431125"/>
              <a:gd name="connsiteX47" fmla="*/ 78757 w 363517"/>
              <a:gd name="connsiteY47" fmla="*/ 384665 h 431125"/>
              <a:gd name="connsiteX48" fmla="*/ 80087 w 363517"/>
              <a:gd name="connsiteY48" fmla="*/ 384129 h 431125"/>
              <a:gd name="connsiteX49" fmla="*/ 107771 w 363517"/>
              <a:gd name="connsiteY49" fmla="*/ 348763 h 431125"/>
              <a:gd name="connsiteX50" fmla="*/ 138194 w 363517"/>
              <a:gd name="connsiteY50" fmla="*/ 343391 h 431125"/>
              <a:gd name="connsiteX51" fmla="*/ 142018 w 363517"/>
              <a:gd name="connsiteY51" fmla="*/ 345937 h 431125"/>
              <a:gd name="connsiteX52" fmla="*/ 141009 w 363517"/>
              <a:gd name="connsiteY52" fmla="*/ 348987 h 431125"/>
              <a:gd name="connsiteX53" fmla="*/ 127750 w 363517"/>
              <a:gd name="connsiteY53" fmla="*/ 359641 h 431125"/>
              <a:gd name="connsiteX54" fmla="*/ 90360 w 363517"/>
              <a:gd name="connsiteY54" fmla="*/ 396874 h 431125"/>
              <a:gd name="connsiteX55" fmla="*/ 91079 w 363517"/>
              <a:gd name="connsiteY55" fmla="*/ 408518 h 431125"/>
              <a:gd name="connsiteX56" fmla="*/ 103552 w 363517"/>
              <a:gd name="connsiteY56" fmla="*/ 408516 h 431125"/>
              <a:gd name="connsiteX57" fmla="*/ 104538 w 363517"/>
              <a:gd name="connsiteY57" fmla="*/ 407342 h 431125"/>
              <a:gd name="connsiteX58" fmla="*/ 121206 w 363517"/>
              <a:gd name="connsiteY58" fmla="*/ 387916 h 431125"/>
              <a:gd name="connsiteX59" fmla="*/ 117563 w 363517"/>
              <a:gd name="connsiteY59" fmla="*/ 412881 h 431125"/>
              <a:gd name="connsiteX60" fmla="*/ 117376 w 363517"/>
              <a:gd name="connsiteY60" fmla="*/ 425339 h 431125"/>
              <a:gd name="connsiteX61" fmla="*/ 129835 w 363517"/>
              <a:gd name="connsiteY61" fmla="*/ 425526 h 431125"/>
              <a:gd name="connsiteX62" fmla="*/ 130022 w 363517"/>
              <a:gd name="connsiteY62" fmla="*/ 425339 h 431125"/>
              <a:gd name="connsiteX63" fmla="*/ 136913 w 363517"/>
              <a:gd name="connsiteY63" fmla="*/ 378224 h 431125"/>
              <a:gd name="connsiteX64" fmla="*/ 135622 w 363517"/>
              <a:gd name="connsiteY64" fmla="*/ 375819 h 431125"/>
              <a:gd name="connsiteX65" fmla="*/ 138442 w 363517"/>
              <a:gd name="connsiteY65" fmla="*/ 373661 h 431125"/>
              <a:gd name="connsiteX66" fmla="*/ 149296 w 363517"/>
              <a:gd name="connsiteY66" fmla="*/ 365118 h 431125"/>
              <a:gd name="connsiteX67" fmla="*/ 153958 w 363517"/>
              <a:gd name="connsiteY67" fmla="*/ 380800 h 431125"/>
              <a:gd name="connsiteX68" fmla="*/ 148424 w 363517"/>
              <a:gd name="connsiteY68" fmla="*/ 418834 h 431125"/>
              <a:gd name="connsiteX69" fmla="*/ 156954 w 363517"/>
              <a:gd name="connsiteY69" fmla="*/ 427916 h 431125"/>
              <a:gd name="connsiteX70" fmla="*/ 157235 w 363517"/>
              <a:gd name="connsiteY70" fmla="*/ 427916 h 431125"/>
              <a:gd name="connsiteX71" fmla="*/ 166041 w 363517"/>
              <a:gd name="connsiteY71" fmla="*/ 419381 h 431125"/>
              <a:gd name="connsiteX72" fmla="*/ 167417 w 363517"/>
              <a:gd name="connsiteY72" fmla="*/ 402870 h 431125"/>
              <a:gd name="connsiteX73" fmla="*/ 195739 w 363517"/>
              <a:gd name="connsiteY73" fmla="*/ 429197 h 431125"/>
              <a:gd name="connsiteX74" fmla="*/ 208135 w 363517"/>
              <a:gd name="connsiteY74" fmla="*/ 427808 h 431125"/>
              <a:gd name="connsiteX75" fmla="*/ 209036 w 363517"/>
              <a:gd name="connsiteY75" fmla="*/ 426435 h 431125"/>
              <a:gd name="connsiteX76" fmla="*/ 206360 w 363517"/>
              <a:gd name="connsiteY76" fmla="*/ 415124 h 431125"/>
              <a:gd name="connsiteX77" fmla="*/ 172546 w 363517"/>
              <a:gd name="connsiteY77" fmla="*/ 378929 h 431125"/>
              <a:gd name="connsiteX78" fmla="*/ 184309 w 363517"/>
              <a:gd name="connsiteY78" fmla="*/ 386449 h 431125"/>
              <a:gd name="connsiteX79" fmla="*/ 196756 w 363517"/>
              <a:gd name="connsiteY79" fmla="*/ 385864 h 431125"/>
              <a:gd name="connsiteX80" fmla="*/ 196692 w 363517"/>
              <a:gd name="connsiteY80" fmla="*/ 373933 h 431125"/>
              <a:gd name="connsiteX81" fmla="*/ 167574 w 363517"/>
              <a:gd name="connsiteY81" fmla="*/ 360284 h 431125"/>
              <a:gd name="connsiteX82" fmla="*/ 167226 w 363517"/>
              <a:gd name="connsiteY82" fmla="*/ 360284 h 431125"/>
              <a:gd name="connsiteX83" fmla="*/ 166322 w 363517"/>
              <a:gd name="connsiteY83" fmla="*/ 360388 h 431125"/>
              <a:gd name="connsiteX84" fmla="*/ 165445 w 363517"/>
              <a:gd name="connsiteY84" fmla="*/ 355107 h 431125"/>
              <a:gd name="connsiteX85" fmla="*/ 166398 w 363517"/>
              <a:gd name="connsiteY85" fmla="*/ 351387 h 431125"/>
              <a:gd name="connsiteX86" fmla="*/ 166526 w 363517"/>
              <a:gd name="connsiteY86" fmla="*/ 351173 h 431125"/>
              <a:gd name="connsiteX87" fmla="*/ 185010 w 363517"/>
              <a:gd name="connsiteY87" fmla="*/ 346688 h 431125"/>
              <a:gd name="connsiteX88" fmla="*/ 189386 w 363517"/>
              <a:gd name="connsiteY88" fmla="*/ 350997 h 431125"/>
              <a:gd name="connsiteX89" fmla="*/ 198587 w 363517"/>
              <a:gd name="connsiteY89" fmla="*/ 365037 h 431125"/>
              <a:gd name="connsiteX90" fmla="*/ 224781 w 363517"/>
              <a:gd name="connsiteY90" fmla="*/ 416472 h 431125"/>
              <a:gd name="connsiteX91" fmla="*/ 233363 w 363517"/>
              <a:gd name="connsiteY91" fmla="*/ 423153 h 431125"/>
              <a:gd name="connsiteX92" fmla="*/ 237492 w 363517"/>
              <a:gd name="connsiteY92" fmla="*/ 422129 h 431125"/>
              <a:gd name="connsiteX93" fmla="*/ 241807 w 363517"/>
              <a:gd name="connsiteY93" fmla="*/ 411776 h 431125"/>
              <a:gd name="connsiteX94" fmla="*/ 235102 w 363517"/>
              <a:gd name="connsiteY94" fmla="*/ 392640 h 431125"/>
              <a:gd name="connsiteX95" fmla="*/ 255509 w 363517"/>
              <a:gd name="connsiteY95" fmla="*/ 412362 h 431125"/>
              <a:gd name="connsiteX96" fmla="*/ 266625 w 363517"/>
              <a:gd name="connsiteY96" fmla="*/ 417946 h 431125"/>
              <a:gd name="connsiteX97" fmla="*/ 268015 w 363517"/>
              <a:gd name="connsiteY97" fmla="*/ 417348 h 431125"/>
              <a:gd name="connsiteX98" fmla="*/ 271968 w 363517"/>
              <a:gd name="connsiteY98" fmla="*/ 406032 h 431125"/>
              <a:gd name="connsiteX99" fmla="*/ 234344 w 363517"/>
              <a:gd name="connsiteY99" fmla="*/ 373981 h 431125"/>
              <a:gd name="connsiteX100" fmla="*/ 222729 w 363517"/>
              <a:gd name="connsiteY100" fmla="*/ 369694 h 431125"/>
              <a:gd name="connsiteX101" fmla="*/ 213242 w 363517"/>
              <a:gd name="connsiteY101" fmla="*/ 355216 h 431125"/>
              <a:gd name="connsiteX102" fmla="*/ 209617 w 363517"/>
              <a:gd name="connsiteY102" fmla="*/ 349806 h 431125"/>
              <a:gd name="connsiteX103" fmla="*/ 210733 w 363517"/>
              <a:gd name="connsiteY103" fmla="*/ 344308 h 431125"/>
              <a:gd name="connsiteX104" fmla="*/ 214156 w 363517"/>
              <a:gd name="connsiteY104" fmla="*/ 343843 h 431125"/>
              <a:gd name="connsiteX105" fmla="*/ 249360 w 363517"/>
              <a:gd name="connsiteY105" fmla="*/ 352206 h 431125"/>
              <a:gd name="connsiteX106" fmla="*/ 229629 w 363517"/>
              <a:gd name="connsiteY106" fmla="*/ 188238 h 431125"/>
              <a:gd name="connsiteX107" fmla="*/ 265691 w 363517"/>
              <a:gd name="connsiteY107" fmla="*/ 198597 h 431125"/>
              <a:gd name="connsiteX108" fmla="*/ 277297 w 363517"/>
              <a:gd name="connsiteY108" fmla="*/ 197354 h 431125"/>
              <a:gd name="connsiteX109" fmla="*/ 234187 w 363517"/>
              <a:gd name="connsiteY109" fmla="*/ 230110 h 431125"/>
              <a:gd name="connsiteX110" fmla="*/ 199783 w 363517"/>
              <a:gd name="connsiteY110" fmla="*/ 249594 h 431125"/>
              <a:gd name="connsiteX111" fmla="*/ 229629 w 363517"/>
              <a:gd name="connsiteY111" fmla="*/ 188238 h 431125"/>
              <a:gd name="connsiteX112" fmla="*/ 119363 w 363517"/>
              <a:gd name="connsiteY112" fmla="*/ 218918 h 431125"/>
              <a:gd name="connsiteX113" fmla="*/ 103247 w 363517"/>
              <a:gd name="connsiteY113" fmla="*/ 209474 h 431125"/>
              <a:gd name="connsiteX114" fmla="*/ 104776 w 363517"/>
              <a:gd name="connsiteY114" fmla="*/ 209550 h 431125"/>
              <a:gd name="connsiteX115" fmla="*/ 133375 w 363517"/>
              <a:gd name="connsiteY115" fmla="*/ 196563 h 431125"/>
              <a:gd name="connsiteX116" fmla="*/ 149210 w 363517"/>
              <a:gd name="connsiteY116" fmla="*/ 200673 h 431125"/>
              <a:gd name="connsiteX117" fmla="*/ 162069 w 363517"/>
              <a:gd name="connsiteY117" fmla="*/ 251675 h 431125"/>
              <a:gd name="connsiteX118" fmla="*/ 119363 w 363517"/>
              <a:gd name="connsiteY118" fmla="*/ 218918 h 431125"/>
              <a:gd name="connsiteX119" fmla="*/ 181957 w 363517"/>
              <a:gd name="connsiteY119" fmla="*/ 237578 h 431125"/>
              <a:gd name="connsiteX120" fmla="*/ 173251 w 363517"/>
              <a:gd name="connsiteY120" fmla="*/ 202750 h 431125"/>
              <a:gd name="connsiteX121" fmla="*/ 201440 w 363517"/>
              <a:gd name="connsiteY121" fmla="*/ 193225 h 431125"/>
              <a:gd name="connsiteX122" fmla="*/ 181957 w 363517"/>
              <a:gd name="connsiteY122" fmla="*/ 237578 h 43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63517" h="431125">
                <a:moveTo>
                  <a:pt x="257947" y="363608"/>
                </a:moveTo>
                <a:cubicBezTo>
                  <a:pt x="262621" y="371395"/>
                  <a:pt x="268791" y="378179"/>
                  <a:pt x="276102" y="383567"/>
                </a:cubicBezTo>
                <a:cubicBezTo>
                  <a:pt x="280150" y="386267"/>
                  <a:pt x="285621" y="385174"/>
                  <a:pt x="288321" y="381126"/>
                </a:cubicBezTo>
                <a:cubicBezTo>
                  <a:pt x="288549" y="380783"/>
                  <a:pt x="288754" y="380424"/>
                  <a:pt x="288932" y="380053"/>
                </a:cubicBezTo>
                <a:cubicBezTo>
                  <a:pt x="290719" y="375891"/>
                  <a:pt x="289237" y="371047"/>
                  <a:pt x="285427" y="368599"/>
                </a:cubicBezTo>
                <a:cubicBezTo>
                  <a:pt x="281104" y="365237"/>
                  <a:pt x="277398" y="361150"/>
                  <a:pt x="274473" y="356521"/>
                </a:cubicBezTo>
                <a:cubicBezTo>
                  <a:pt x="291032" y="359279"/>
                  <a:pt x="308106" y="362136"/>
                  <a:pt x="321598" y="365708"/>
                </a:cubicBezTo>
                <a:cubicBezTo>
                  <a:pt x="326299" y="366956"/>
                  <a:pt x="331121" y="364158"/>
                  <a:pt x="332369" y="359458"/>
                </a:cubicBezTo>
                <a:cubicBezTo>
                  <a:pt x="332477" y="359053"/>
                  <a:pt x="332555" y="358642"/>
                  <a:pt x="332604" y="358226"/>
                </a:cubicBezTo>
                <a:cubicBezTo>
                  <a:pt x="333010" y="353746"/>
                  <a:pt x="330081" y="349642"/>
                  <a:pt x="325713" y="348568"/>
                </a:cubicBezTo>
                <a:cubicBezTo>
                  <a:pt x="311354" y="344796"/>
                  <a:pt x="293804" y="341877"/>
                  <a:pt x="276850" y="339043"/>
                </a:cubicBezTo>
                <a:cubicBezTo>
                  <a:pt x="257425" y="336253"/>
                  <a:pt x="238200" y="332222"/>
                  <a:pt x="219290" y="326975"/>
                </a:cubicBezTo>
                <a:cubicBezTo>
                  <a:pt x="214232" y="324336"/>
                  <a:pt x="202145" y="317497"/>
                  <a:pt x="201445" y="312087"/>
                </a:cubicBezTo>
                <a:lnTo>
                  <a:pt x="199026" y="301133"/>
                </a:lnTo>
                <a:cubicBezTo>
                  <a:pt x="198192" y="297396"/>
                  <a:pt x="198031" y="293540"/>
                  <a:pt x="198549" y="289746"/>
                </a:cubicBezTo>
                <a:cubicBezTo>
                  <a:pt x="198945" y="286889"/>
                  <a:pt x="199349" y="284007"/>
                  <a:pt x="199349" y="284007"/>
                </a:cubicBezTo>
                <a:cubicBezTo>
                  <a:pt x="202683" y="269082"/>
                  <a:pt x="222562" y="259133"/>
                  <a:pt x="243703" y="248765"/>
                </a:cubicBezTo>
                <a:cubicBezTo>
                  <a:pt x="264843" y="238397"/>
                  <a:pt x="289713" y="225962"/>
                  <a:pt x="297590" y="204402"/>
                </a:cubicBezTo>
                <a:cubicBezTo>
                  <a:pt x="302795" y="206241"/>
                  <a:pt x="308264" y="207221"/>
                  <a:pt x="313783" y="207303"/>
                </a:cubicBezTo>
                <a:cubicBezTo>
                  <a:pt x="341221" y="207216"/>
                  <a:pt x="363439" y="184991"/>
                  <a:pt x="363518" y="157553"/>
                </a:cubicBezTo>
                <a:cubicBezTo>
                  <a:pt x="363194" y="136938"/>
                  <a:pt x="350408" y="118575"/>
                  <a:pt x="331185" y="111119"/>
                </a:cubicBezTo>
                <a:cubicBezTo>
                  <a:pt x="326661" y="95705"/>
                  <a:pt x="316826" y="82390"/>
                  <a:pt x="303424" y="73533"/>
                </a:cubicBezTo>
                <a:lnTo>
                  <a:pt x="300514" y="67995"/>
                </a:lnTo>
                <a:cubicBezTo>
                  <a:pt x="300683" y="39757"/>
                  <a:pt x="277929" y="16729"/>
                  <a:pt x="249691" y="16560"/>
                </a:cubicBezTo>
                <a:cubicBezTo>
                  <a:pt x="249498" y="16559"/>
                  <a:pt x="249305" y="16559"/>
                  <a:pt x="249113" y="16560"/>
                </a:cubicBezTo>
                <a:cubicBezTo>
                  <a:pt x="240876" y="16519"/>
                  <a:pt x="232756" y="18521"/>
                  <a:pt x="225481" y="22384"/>
                </a:cubicBezTo>
                <a:cubicBezTo>
                  <a:pt x="215835" y="8312"/>
                  <a:pt x="199846" y="-71"/>
                  <a:pt x="182785" y="0"/>
                </a:cubicBezTo>
                <a:cubicBezTo>
                  <a:pt x="160410" y="115"/>
                  <a:pt x="140585" y="14447"/>
                  <a:pt x="133460" y="35657"/>
                </a:cubicBezTo>
                <a:cubicBezTo>
                  <a:pt x="117015" y="26339"/>
                  <a:pt x="96767" y="26872"/>
                  <a:pt x="80835" y="37043"/>
                </a:cubicBezTo>
                <a:cubicBezTo>
                  <a:pt x="67142" y="45549"/>
                  <a:pt x="58180" y="59936"/>
                  <a:pt x="56584" y="75977"/>
                </a:cubicBezTo>
                <a:cubicBezTo>
                  <a:pt x="56402" y="78111"/>
                  <a:pt x="56349" y="80255"/>
                  <a:pt x="56427" y="82396"/>
                </a:cubicBezTo>
                <a:cubicBezTo>
                  <a:pt x="39972" y="86992"/>
                  <a:pt x="28589" y="101979"/>
                  <a:pt x="28576" y="119063"/>
                </a:cubicBezTo>
                <a:cubicBezTo>
                  <a:pt x="28576" y="119687"/>
                  <a:pt x="28638" y="120292"/>
                  <a:pt x="28671" y="120906"/>
                </a:cubicBezTo>
                <a:cubicBezTo>
                  <a:pt x="2081" y="135325"/>
                  <a:pt x="-7785" y="168570"/>
                  <a:pt x="6634" y="195160"/>
                </a:cubicBezTo>
                <a:cubicBezTo>
                  <a:pt x="20179" y="220139"/>
                  <a:pt x="50579" y="230610"/>
                  <a:pt x="76634" y="219271"/>
                </a:cubicBezTo>
                <a:cubicBezTo>
                  <a:pt x="104299" y="231210"/>
                  <a:pt x="143481" y="255747"/>
                  <a:pt x="157163" y="280988"/>
                </a:cubicBezTo>
                <a:cubicBezTo>
                  <a:pt x="160876" y="288006"/>
                  <a:pt x="162194" y="296045"/>
                  <a:pt x="160916" y="303881"/>
                </a:cubicBezTo>
                <a:lnTo>
                  <a:pt x="160392" y="307277"/>
                </a:lnTo>
                <a:cubicBezTo>
                  <a:pt x="160392" y="307277"/>
                  <a:pt x="160445" y="317797"/>
                  <a:pt x="139799" y="325036"/>
                </a:cubicBezTo>
                <a:cubicBezTo>
                  <a:pt x="123183" y="328751"/>
                  <a:pt x="101575" y="331951"/>
                  <a:pt x="87188" y="334085"/>
                </a:cubicBezTo>
                <a:cubicBezTo>
                  <a:pt x="64571" y="337419"/>
                  <a:pt x="45002" y="340314"/>
                  <a:pt x="35196" y="344110"/>
                </a:cubicBezTo>
                <a:cubicBezTo>
                  <a:pt x="31004" y="345665"/>
                  <a:pt x="28576" y="350048"/>
                  <a:pt x="29481" y="354426"/>
                </a:cubicBezTo>
                <a:cubicBezTo>
                  <a:pt x="30575" y="359164"/>
                  <a:pt x="35304" y="362119"/>
                  <a:pt x="40042" y="361024"/>
                </a:cubicBezTo>
                <a:cubicBezTo>
                  <a:pt x="40484" y="360922"/>
                  <a:pt x="40918" y="360786"/>
                  <a:pt x="41339" y="360617"/>
                </a:cubicBezTo>
                <a:cubicBezTo>
                  <a:pt x="48688" y="357674"/>
                  <a:pt x="67633" y="354783"/>
                  <a:pt x="86583" y="351973"/>
                </a:cubicBezTo>
                <a:cubicBezTo>
                  <a:pt x="83035" y="358405"/>
                  <a:pt x="78139" y="363994"/>
                  <a:pt x="72229" y="368356"/>
                </a:cubicBezTo>
                <a:cubicBezTo>
                  <a:pt x="68388" y="370314"/>
                  <a:pt x="66495" y="374736"/>
                  <a:pt x="67728" y="378867"/>
                </a:cubicBezTo>
                <a:cubicBezTo>
                  <a:pt x="69173" y="383514"/>
                  <a:pt x="74110" y="386109"/>
                  <a:pt x="78757" y="384665"/>
                </a:cubicBezTo>
                <a:cubicBezTo>
                  <a:pt x="79214" y="384523"/>
                  <a:pt x="79659" y="384344"/>
                  <a:pt x="80087" y="384129"/>
                </a:cubicBezTo>
                <a:cubicBezTo>
                  <a:pt x="90631" y="378853"/>
                  <a:pt x="103033" y="361536"/>
                  <a:pt x="107771" y="348763"/>
                </a:cubicBezTo>
                <a:cubicBezTo>
                  <a:pt x="119416" y="346939"/>
                  <a:pt x="129526" y="345191"/>
                  <a:pt x="138194" y="343391"/>
                </a:cubicBezTo>
                <a:cubicBezTo>
                  <a:pt x="139953" y="343038"/>
                  <a:pt x="141665" y="344178"/>
                  <a:pt x="142018" y="345937"/>
                </a:cubicBezTo>
                <a:cubicBezTo>
                  <a:pt x="142243" y="347060"/>
                  <a:pt x="141859" y="348219"/>
                  <a:pt x="141009" y="348987"/>
                </a:cubicBezTo>
                <a:cubicBezTo>
                  <a:pt x="136751" y="352797"/>
                  <a:pt x="132360" y="356131"/>
                  <a:pt x="127750" y="359641"/>
                </a:cubicBezTo>
                <a:cubicBezTo>
                  <a:pt x="113268" y="369845"/>
                  <a:pt x="100625" y="382435"/>
                  <a:pt x="90360" y="396874"/>
                </a:cubicBezTo>
                <a:cubicBezTo>
                  <a:pt x="87771" y="400424"/>
                  <a:pt x="88073" y="405314"/>
                  <a:pt x="91079" y="408518"/>
                </a:cubicBezTo>
                <a:cubicBezTo>
                  <a:pt x="94524" y="411962"/>
                  <a:pt x="100108" y="411961"/>
                  <a:pt x="103552" y="408516"/>
                </a:cubicBezTo>
                <a:cubicBezTo>
                  <a:pt x="103914" y="408154"/>
                  <a:pt x="104244" y="407761"/>
                  <a:pt x="104538" y="407342"/>
                </a:cubicBezTo>
                <a:cubicBezTo>
                  <a:pt x="109419" y="400316"/>
                  <a:pt x="115004" y="393807"/>
                  <a:pt x="121206" y="387916"/>
                </a:cubicBezTo>
                <a:cubicBezTo>
                  <a:pt x="122594" y="396414"/>
                  <a:pt x="121322" y="405133"/>
                  <a:pt x="117563" y="412881"/>
                </a:cubicBezTo>
                <a:cubicBezTo>
                  <a:pt x="114071" y="416269"/>
                  <a:pt x="113987" y="421847"/>
                  <a:pt x="117376" y="425339"/>
                </a:cubicBezTo>
                <a:cubicBezTo>
                  <a:pt x="120764" y="428831"/>
                  <a:pt x="126343" y="428915"/>
                  <a:pt x="129835" y="425526"/>
                </a:cubicBezTo>
                <a:cubicBezTo>
                  <a:pt x="129898" y="425465"/>
                  <a:pt x="129960" y="425403"/>
                  <a:pt x="130022" y="425339"/>
                </a:cubicBezTo>
                <a:cubicBezTo>
                  <a:pt x="137699" y="417662"/>
                  <a:pt x="142485" y="394936"/>
                  <a:pt x="136913" y="378224"/>
                </a:cubicBezTo>
                <a:cubicBezTo>
                  <a:pt x="136612" y="377360"/>
                  <a:pt x="136176" y="376548"/>
                  <a:pt x="135622" y="375819"/>
                </a:cubicBezTo>
                <a:lnTo>
                  <a:pt x="138442" y="373661"/>
                </a:lnTo>
                <a:cubicBezTo>
                  <a:pt x="142033" y="370928"/>
                  <a:pt x="145657" y="368161"/>
                  <a:pt x="149296" y="365118"/>
                </a:cubicBezTo>
                <a:cubicBezTo>
                  <a:pt x="150315" y="370490"/>
                  <a:pt x="151877" y="375744"/>
                  <a:pt x="153958" y="380800"/>
                </a:cubicBezTo>
                <a:cubicBezTo>
                  <a:pt x="150712" y="393234"/>
                  <a:pt x="148856" y="405990"/>
                  <a:pt x="148424" y="418834"/>
                </a:cubicBezTo>
                <a:cubicBezTo>
                  <a:pt x="148272" y="423697"/>
                  <a:pt x="152090" y="427763"/>
                  <a:pt x="156954" y="427916"/>
                </a:cubicBezTo>
                <a:lnTo>
                  <a:pt x="157235" y="427916"/>
                </a:lnTo>
                <a:cubicBezTo>
                  <a:pt x="161992" y="427913"/>
                  <a:pt x="165889" y="424136"/>
                  <a:pt x="166041" y="419381"/>
                </a:cubicBezTo>
                <a:cubicBezTo>
                  <a:pt x="166041" y="419258"/>
                  <a:pt x="166302" y="411690"/>
                  <a:pt x="167417" y="402870"/>
                </a:cubicBezTo>
                <a:cubicBezTo>
                  <a:pt x="175904" y="412618"/>
                  <a:pt x="185398" y="421443"/>
                  <a:pt x="195739" y="429197"/>
                </a:cubicBezTo>
                <a:cubicBezTo>
                  <a:pt x="199546" y="432236"/>
                  <a:pt x="205096" y="431615"/>
                  <a:pt x="208135" y="427808"/>
                </a:cubicBezTo>
                <a:cubicBezTo>
                  <a:pt x="208478" y="427379"/>
                  <a:pt x="208780" y="426920"/>
                  <a:pt x="209036" y="426435"/>
                </a:cubicBezTo>
                <a:cubicBezTo>
                  <a:pt x="210959" y="422509"/>
                  <a:pt x="209838" y="417771"/>
                  <a:pt x="206360" y="415124"/>
                </a:cubicBezTo>
                <a:cubicBezTo>
                  <a:pt x="192072" y="403670"/>
                  <a:pt x="179866" y="392835"/>
                  <a:pt x="172546" y="378929"/>
                </a:cubicBezTo>
                <a:cubicBezTo>
                  <a:pt x="176895" y="380694"/>
                  <a:pt x="180882" y="383243"/>
                  <a:pt x="184309" y="386449"/>
                </a:cubicBezTo>
                <a:cubicBezTo>
                  <a:pt x="187908" y="389724"/>
                  <a:pt x="193480" y="389463"/>
                  <a:pt x="196756" y="385864"/>
                </a:cubicBezTo>
                <a:cubicBezTo>
                  <a:pt x="199841" y="382476"/>
                  <a:pt x="199813" y="377289"/>
                  <a:pt x="196692" y="373933"/>
                </a:cubicBezTo>
                <a:cubicBezTo>
                  <a:pt x="195263" y="372504"/>
                  <a:pt x="182485" y="360284"/>
                  <a:pt x="167574" y="360284"/>
                </a:cubicBezTo>
                <a:lnTo>
                  <a:pt x="167226" y="360284"/>
                </a:lnTo>
                <a:cubicBezTo>
                  <a:pt x="166917" y="360284"/>
                  <a:pt x="166622" y="360355"/>
                  <a:pt x="166322" y="360388"/>
                </a:cubicBezTo>
                <a:cubicBezTo>
                  <a:pt x="165918" y="358648"/>
                  <a:pt x="165626" y="356884"/>
                  <a:pt x="165445" y="355107"/>
                </a:cubicBezTo>
                <a:cubicBezTo>
                  <a:pt x="165369" y="353798"/>
                  <a:pt x="165702" y="352498"/>
                  <a:pt x="166398" y="351387"/>
                </a:cubicBezTo>
                <a:lnTo>
                  <a:pt x="166526" y="351173"/>
                </a:lnTo>
                <a:cubicBezTo>
                  <a:pt x="170392" y="344830"/>
                  <a:pt x="178667" y="342822"/>
                  <a:pt x="185010" y="346688"/>
                </a:cubicBezTo>
                <a:cubicBezTo>
                  <a:pt x="186782" y="347767"/>
                  <a:pt x="188280" y="349242"/>
                  <a:pt x="189386" y="350997"/>
                </a:cubicBezTo>
                <a:cubicBezTo>
                  <a:pt x="192277" y="355659"/>
                  <a:pt x="195397" y="360303"/>
                  <a:pt x="198587" y="365037"/>
                </a:cubicBezTo>
                <a:cubicBezTo>
                  <a:pt x="209003" y="380505"/>
                  <a:pt x="219776" y="396498"/>
                  <a:pt x="224781" y="416472"/>
                </a:cubicBezTo>
                <a:cubicBezTo>
                  <a:pt x="225763" y="420408"/>
                  <a:pt x="229306" y="423167"/>
                  <a:pt x="233363" y="423153"/>
                </a:cubicBezTo>
                <a:cubicBezTo>
                  <a:pt x="234802" y="423151"/>
                  <a:pt x="236219" y="422799"/>
                  <a:pt x="237492" y="422129"/>
                </a:cubicBezTo>
                <a:cubicBezTo>
                  <a:pt x="241127" y="420069"/>
                  <a:pt x="242903" y="415807"/>
                  <a:pt x="241807" y="411776"/>
                </a:cubicBezTo>
                <a:cubicBezTo>
                  <a:pt x="240106" y="405222"/>
                  <a:pt x="237864" y="398822"/>
                  <a:pt x="235102" y="392640"/>
                </a:cubicBezTo>
                <a:cubicBezTo>
                  <a:pt x="245004" y="394978"/>
                  <a:pt x="252834" y="402545"/>
                  <a:pt x="255509" y="412362"/>
                </a:cubicBezTo>
                <a:cubicBezTo>
                  <a:pt x="257037" y="416973"/>
                  <a:pt x="262013" y="419473"/>
                  <a:pt x="266625" y="417946"/>
                </a:cubicBezTo>
                <a:cubicBezTo>
                  <a:pt x="267105" y="417786"/>
                  <a:pt x="267570" y="417586"/>
                  <a:pt x="268015" y="417348"/>
                </a:cubicBezTo>
                <a:cubicBezTo>
                  <a:pt x="271916" y="415045"/>
                  <a:pt x="273587" y="410263"/>
                  <a:pt x="271968" y="406032"/>
                </a:cubicBezTo>
                <a:cubicBezTo>
                  <a:pt x="263872" y="382667"/>
                  <a:pt x="246827" y="377652"/>
                  <a:pt x="234344" y="373981"/>
                </a:cubicBezTo>
                <a:cubicBezTo>
                  <a:pt x="230333" y="372961"/>
                  <a:pt x="226440" y="371525"/>
                  <a:pt x="222729" y="369694"/>
                </a:cubicBezTo>
                <a:cubicBezTo>
                  <a:pt x="219566" y="364656"/>
                  <a:pt x="216352" y="359831"/>
                  <a:pt x="213242" y="355216"/>
                </a:cubicBezTo>
                <a:cubicBezTo>
                  <a:pt x="212019" y="353397"/>
                  <a:pt x="210811" y="351593"/>
                  <a:pt x="209617" y="349806"/>
                </a:cubicBezTo>
                <a:cubicBezTo>
                  <a:pt x="208407" y="347980"/>
                  <a:pt x="208906" y="345518"/>
                  <a:pt x="210733" y="344308"/>
                </a:cubicBezTo>
                <a:cubicBezTo>
                  <a:pt x="211743" y="343638"/>
                  <a:pt x="213004" y="343467"/>
                  <a:pt x="214156" y="343843"/>
                </a:cubicBezTo>
                <a:cubicBezTo>
                  <a:pt x="225702" y="347373"/>
                  <a:pt x="237460" y="350166"/>
                  <a:pt x="249360" y="352206"/>
                </a:cubicBezTo>
                <a:close/>
                <a:moveTo>
                  <a:pt x="229629" y="188238"/>
                </a:moveTo>
                <a:cubicBezTo>
                  <a:pt x="240411" y="195070"/>
                  <a:pt x="252927" y="198665"/>
                  <a:pt x="265691" y="198597"/>
                </a:cubicBezTo>
                <a:cubicBezTo>
                  <a:pt x="269594" y="198615"/>
                  <a:pt x="273487" y="198199"/>
                  <a:pt x="277297" y="197354"/>
                </a:cubicBezTo>
                <a:cubicBezTo>
                  <a:pt x="272740" y="210212"/>
                  <a:pt x="256571" y="218914"/>
                  <a:pt x="234187" y="230110"/>
                </a:cubicBezTo>
                <a:cubicBezTo>
                  <a:pt x="222136" y="235517"/>
                  <a:pt x="210618" y="242040"/>
                  <a:pt x="199783" y="249594"/>
                </a:cubicBezTo>
                <a:cubicBezTo>
                  <a:pt x="205169" y="232601"/>
                  <a:pt x="214704" y="206893"/>
                  <a:pt x="229629" y="188238"/>
                </a:cubicBezTo>
                <a:close/>
                <a:moveTo>
                  <a:pt x="119363" y="218918"/>
                </a:moveTo>
                <a:lnTo>
                  <a:pt x="103247" y="209474"/>
                </a:lnTo>
                <a:cubicBezTo>
                  <a:pt x="103757" y="209474"/>
                  <a:pt x="104261" y="209550"/>
                  <a:pt x="104776" y="209550"/>
                </a:cubicBezTo>
                <a:cubicBezTo>
                  <a:pt x="115737" y="209554"/>
                  <a:pt x="126164" y="204819"/>
                  <a:pt x="133375" y="196563"/>
                </a:cubicBezTo>
                <a:cubicBezTo>
                  <a:pt x="138549" y="198304"/>
                  <a:pt x="143841" y="199677"/>
                  <a:pt x="149210" y="200673"/>
                </a:cubicBezTo>
                <a:cubicBezTo>
                  <a:pt x="157948" y="216230"/>
                  <a:pt x="162386" y="233834"/>
                  <a:pt x="162069" y="251675"/>
                </a:cubicBezTo>
                <a:cubicBezTo>
                  <a:pt x="149351" y="238908"/>
                  <a:pt x="134990" y="227892"/>
                  <a:pt x="119363" y="218918"/>
                </a:cubicBezTo>
                <a:close/>
                <a:moveTo>
                  <a:pt x="181957" y="237578"/>
                </a:moveTo>
                <a:cubicBezTo>
                  <a:pt x="180635" y="225630"/>
                  <a:pt x="177707" y="213914"/>
                  <a:pt x="173251" y="202750"/>
                </a:cubicBezTo>
                <a:cubicBezTo>
                  <a:pt x="183215" y="201600"/>
                  <a:pt x="192822" y="198354"/>
                  <a:pt x="201440" y="193225"/>
                </a:cubicBezTo>
                <a:cubicBezTo>
                  <a:pt x="193357" y="207259"/>
                  <a:pt x="186824" y="222131"/>
                  <a:pt x="181957" y="237578"/>
                </a:cubicBez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Aerofotogrammetria, erba, Vista aerea, edificio&#10;&#10;Il contenuto generato dall'IA potrebbe non essere corretto.">
            <a:extLst>
              <a:ext uri="{FF2B5EF4-FFF2-40B4-BE49-F238E27FC236}">
                <a16:creationId xmlns:a16="http://schemas.microsoft.com/office/drawing/2014/main" id="{4F8FA3EE-32AF-3CBF-BC4F-ED954BDE3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83" y="0"/>
            <a:ext cx="10739683" cy="8042540"/>
          </a:xfrm>
          <a:prstGeom prst="rect">
            <a:avLst/>
          </a:prstGeom>
        </p:spPr>
      </p:pic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A39F8527-23AC-2F13-3E91-B066658BE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787843"/>
              </p:ext>
            </p:extLst>
          </p:nvPr>
        </p:nvGraphicFramePr>
        <p:xfrm>
          <a:off x="622300" y="1644650"/>
          <a:ext cx="7391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magine 5" descr="Immagine che contiene Carattere, testo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70EA4DD8-7BC1-F1F8-DF56-8A8E284BFB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230256"/>
            <a:ext cx="4284706" cy="118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ject 2">
            <a:extLst>
              <a:ext uri="{FF2B5EF4-FFF2-40B4-BE49-F238E27FC236}">
                <a16:creationId xmlns:a16="http://schemas.microsoft.com/office/drawing/2014/main" id="{A426D94E-DA63-8485-8220-549278AAE165}"/>
              </a:ext>
            </a:extLst>
          </p:cNvPr>
          <p:cNvPicPr/>
          <p:nvPr/>
        </p:nvPicPr>
        <p:blipFill>
          <a:blip r:embed="rId2" cstate="print">
            <a:alphaModFix amt="20000"/>
          </a:blip>
          <a:stretch>
            <a:fillRect/>
          </a:stretch>
        </p:blipFill>
        <p:spPr>
          <a:xfrm>
            <a:off x="-1130300" y="-641350"/>
            <a:ext cx="13487400" cy="929640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2" cstate="print"/>
          <a:srcRect l="-267" t="-4239" r="-239" b="4239"/>
          <a:stretch>
            <a:fillRect/>
          </a:stretch>
        </p:blipFill>
        <p:spPr>
          <a:xfrm>
            <a:off x="645922" y="594583"/>
            <a:ext cx="9401553" cy="600151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1777" y="1094231"/>
            <a:ext cx="3138170" cy="815480"/>
          </a:xfrm>
          <a:prstGeom prst="rect">
            <a:avLst/>
          </a:prstGeom>
          <a:ln w="11137">
            <a:solidFill>
              <a:srgbClr val="E7E6E6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1002665" marR="997585" algn="ctr">
              <a:lnSpc>
                <a:spcPct val="101899"/>
              </a:lnSpc>
              <a:spcBef>
                <a:spcPts val="705"/>
              </a:spcBef>
            </a:pPr>
            <a:r>
              <a:rPr sz="1550" spc="-10" dirty="0">
                <a:solidFill>
                  <a:srgbClr val="E7E6E6"/>
                </a:solidFill>
                <a:latin typeface="Calibri"/>
                <a:cs typeface="Calibri"/>
              </a:rPr>
              <a:t>DIMENSIONE:</a:t>
            </a:r>
            <a:r>
              <a:rPr sz="1550" spc="-10" dirty="0">
                <a:solidFill>
                  <a:srgbClr val="E7E6E6"/>
                </a:solidFill>
                <a:latin typeface="Times New Roman"/>
                <a:cs typeface="Times New Roman"/>
              </a:rPr>
              <a:t> </a:t>
            </a:r>
            <a:r>
              <a:rPr sz="1550" b="1" spc="-10" dirty="0">
                <a:solidFill>
                  <a:srgbClr val="FFFF00"/>
                </a:solidFill>
                <a:latin typeface="Calibri"/>
                <a:cs typeface="Calibri"/>
              </a:rPr>
              <a:t>ETICA</a:t>
            </a:r>
            <a:endParaRPr sz="1550" b="1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550" b="1" dirty="0">
                <a:solidFill>
                  <a:srgbClr val="FFFF00"/>
                </a:solidFill>
                <a:latin typeface="Calibri"/>
                <a:cs typeface="Calibri"/>
              </a:rPr>
              <a:t>RISPARMIO</a:t>
            </a:r>
            <a:r>
              <a:rPr sz="1550" b="1" spc="-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550" b="1" spc="-10" dirty="0">
                <a:solidFill>
                  <a:srgbClr val="FFFF00"/>
                </a:solidFill>
                <a:latin typeface="Calibri"/>
                <a:cs typeface="Calibri"/>
              </a:rPr>
              <a:t>ECONOMICO</a:t>
            </a:r>
            <a:endParaRPr sz="155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821" y="4827852"/>
            <a:ext cx="1554938" cy="9835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135"/>
              </a:spcBef>
            </a:pPr>
            <a:r>
              <a:rPr sz="1550" b="1" spc="-20" dirty="0">
                <a:solidFill>
                  <a:srgbClr val="FFFF00"/>
                </a:solidFill>
                <a:latin typeface="Calibri"/>
                <a:cs typeface="Calibri"/>
              </a:rPr>
              <a:t>2011</a:t>
            </a:r>
            <a:endParaRPr sz="1550" dirty="0">
              <a:latin typeface="Calibri"/>
              <a:cs typeface="Calibri"/>
            </a:endParaRPr>
          </a:p>
          <a:p>
            <a:pPr marL="12700" marR="5080" algn="ctr">
              <a:lnSpc>
                <a:spcPts val="1900"/>
              </a:lnSpc>
              <a:spcBef>
                <a:spcPts val="15"/>
              </a:spcBef>
            </a:pPr>
            <a:r>
              <a:rPr lang="it-IT" sz="1550" dirty="0">
                <a:solidFill>
                  <a:srgbClr val="FFFFFF"/>
                </a:solidFill>
                <a:latin typeface="Calibri"/>
                <a:cs typeface="Calibri"/>
              </a:rPr>
              <a:t>Installazione </a:t>
            </a:r>
            <a:r>
              <a:rPr sz="1550" dirty="0" err="1">
                <a:solidFill>
                  <a:srgbClr val="FFFFFF"/>
                </a:solidFill>
                <a:latin typeface="Calibri"/>
                <a:cs typeface="Calibri"/>
              </a:rPr>
              <a:t>Fotovoltaico</a:t>
            </a:r>
            <a:r>
              <a:rPr sz="15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20" dirty="0">
                <a:solidFill>
                  <a:srgbClr val="FFFFFF"/>
                </a:solidFill>
                <a:latin typeface="Calibri"/>
                <a:cs typeface="Calibri"/>
              </a:rPr>
              <a:t>sulle</a:t>
            </a:r>
            <a:r>
              <a:rPr sz="15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coperture</a:t>
            </a:r>
            <a:endParaRPr sz="155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47373" y="3274196"/>
            <a:ext cx="1046521" cy="1562735"/>
            <a:chOff x="1778957" y="3475291"/>
            <a:chExt cx="1201420" cy="1562735"/>
          </a:xfrm>
        </p:grpSpPr>
        <p:sp>
          <p:nvSpPr>
            <p:cNvPr id="6" name="object 6"/>
            <p:cNvSpPr/>
            <p:nvPr/>
          </p:nvSpPr>
          <p:spPr>
            <a:xfrm>
              <a:off x="1787529" y="5029199"/>
              <a:ext cx="483234" cy="0"/>
            </a:xfrm>
            <a:custGeom>
              <a:avLst/>
              <a:gdLst/>
              <a:ahLst/>
              <a:cxnLst/>
              <a:rect l="l" t="t" r="r" b="b"/>
              <a:pathLst>
                <a:path w="483235">
                  <a:moveTo>
                    <a:pt x="0" y="0"/>
                  </a:moveTo>
                  <a:lnTo>
                    <a:pt x="483107" y="0"/>
                  </a:lnTo>
                </a:path>
              </a:pathLst>
            </a:custGeom>
            <a:ln w="167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29845" y="3941063"/>
              <a:ext cx="0" cy="1088390"/>
            </a:xfrm>
            <a:custGeom>
              <a:avLst/>
              <a:gdLst/>
              <a:ahLst/>
              <a:cxnLst/>
              <a:rect l="l" t="t" r="r" b="b"/>
              <a:pathLst>
                <a:path h="1088389">
                  <a:moveTo>
                    <a:pt x="0" y="0"/>
                  </a:moveTo>
                  <a:lnTo>
                    <a:pt x="0" y="1088135"/>
                  </a:lnTo>
                </a:path>
              </a:pathLst>
            </a:custGeom>
            <a:ln w="167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3646" y="3809999"/>
              <a:ext cx="156971" cy="16306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87046" y="3483863"/>
              <a:ext cx="485140" cy="0"/>
            </a:xfrm>
            <a:custGeom>
              <a:avLst/>
              <a:gdLst/>
              <a:ahLst/>
              <a:cxnLst/>
              <a:rect l="l" t="t" r="r" b="b"/>
              <a:pathLst>
                <a:path w="485139">
                  <a:moveTo>
                    <a:pt x="0" y="0"/>
                  </a:moveTo>
                  <a:lnTo>
                    <a:pt x="484631" y="0"/>
                  </a:lnTo>
                </a:path>
              </a:pathLst>
            </a:custGeom>
            <a:ln w="167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29361" y="3486911"/>
              <a:ext cx="3175" cy="467995"/>
            </a:xfrm>
            <a:custGeom>
              <a:avLst/>
              <a:gdLst/>
              <a:ahLst/>
              <a:cxnLst/>
              <a:rect l="l" t="t" r="r" b="b"/>
              <a:pathLst>
                <a:path w="3175" h="467995">
                  <a:moveTo>
                    <a:pt x="0" y="0"/>
                  </a:moveTo>
                  <a:lnTo>
                    <a:pt x="3047" y="467867"/>
                  </a:lnTo>
                </a:path>
              </a:pathLst>
            </a:custGeom>
            <a:ln w="167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3161" y="3954779"/>
              <a:ext cx="158495" cy="16306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864168" y="2988224"/>
            <a:ext cx="589072" cy="25519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1550" b="1" spc="-20" dirty="0">
                <a:solidFill>
                  <a:srgbClr val="FFFF00"/>
                </a:solidFill>
                <a:latin typeface="Calibri"/>
                <a:cs typeface="Calibri"/>
              </a:rPr>
              <a:t>2018</a:t>
            </a:r>
            <a:endParaRPr lang="it-IT" sz="155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3300" y="2154935"/>
            <a:ext cx="2078370" cy="73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1899"/>
              </a:lnSpc>
              <a:spcBef>
                <a:spcPts val="95"/>
              </a:spcBef>
            </a:pPr>
            <a:r>
              <a:rPr lang="it-IT" sz="155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50" spc="-10" dirty="0" err="1">
                <a:solidFill>
                  <a:srgbClr val="FFFFFF"/>
                </a:solidFill>
                <a:latin typeface="Calibri"/>
                <a:cs typeface="Calibri"/>
              </a:rPr>
              <a:t>rogressiva</a:t>
            </a:r>
            <a:r>
              <a:rPr sz="15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sostituzione</a:t>
            </a:r>
            <a:r>
              <a:rPr sz="15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55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20" dirty="0">
                <a:solidFill>
                  <a:srgbClr val="FFFFFF"/>
                </a:solidFill>
                <a:latin typeface="Calibri"/>
                <a:cs typeface="Calibri"/>
              </a:rPr>
              <a:t>corpi</a:t>
            </a:r>
            <a:r>
              <a:rPr sz="15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illuminanti</a:t>
            </a:r>
            <a:r>
              <a:rPr sz="15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5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altri</a:t>
            </a:r>
            <a:r>
              <a:rPr sz="15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Calibri"/>
                <a:cs typeface="Calibri"/>
              </a:rPr>
              <a:t>LED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36369" y="1092708"/>
            <a:ext cx="3014980" cy="810671"/>
          </a:xfrm>
          <a:prstGeom prst="rect">
            <a:avLst/>
          </a:prstGeom>
          <a:ln w="11137">
            <a:solidFill>
              <a:srgbClr val="E7E6E6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461645" marR="456565" indent="-1905" algn="ctr">
              <a:lnSpc>
                <a:spcPct val="101899"/>
              </a:lnSpc>
              <a:spcBef>
                <a:spcPts val="705"/>
              </a:spcBef>
            </a:pPr>
            <a:r>
              <a:rPr sz="1550" spc="-10" dirty="0">
                <a:solidFill>
                  <a:srgbClr val="E7E6E6"/>
                </a:solidFill>
                <a:latin typeface="Calibri"/>
                <a:cs typeface="Calibri"/>
              </a:rPr>
              <a:t>DIMENSIONE:</a:t>
            </a:r>
            <a:r>
              <a:rPr sz="1550" spc="-10" dirty="0">
                <a:solidFill>
                  <a:srgbClr val="E7E6E6"/>
                </a:solidFill>
                <a:latin typeface="Times New Roman"/>
                <a:cs typeface="Times New Roman"/>
              </a:rPr>
              <a:t> </a:t>
            </a:r>
            <a:r>
              <a:rPr sz="1550" b="1" spc="-10" dirty="0">
                <a:solidFill>
                  <a:srgbClr val="FFFF00"/>
                </a:solidFill>
                <a:latin typeface="Calibri"/>
                <a:cs typeface="Calibri"/>
              </a:rPr>
              <a:t>CONSAPEVOLEZZA</a:t>
            </a:r>
            <a:r>
              <a:rPr sz="155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FF00"/>
                </a:solidFill>
                <a:latin typeface="Calibri"/>
                <a:cs typeface="Calibri"/>
              </a:rPr>
              <a:t>CONTROLLO</a:t>
            </a:r>
            <a:r>
              <a:rPr sz="155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FF00"/>
                </a:solidFill>
                <a:latin typeface="Calibri"/>
                <a:cs typeface="Calibri"/>
              </a:rPr>
              <a:t>DI</a:t>
            </a:r>
            <a:r>
              <a:rPr sz="1550" b="1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550" b="1" spc="-10" dirty="0">
                <a:solidFill>
                  <a:srgbClr val="FFFF00"/>
                </a:solidFill>
                <a:latin typeface="Calibri"/>
                <a:cs typeface="Calibri"/>
              </a:rPr>
              <a:t>GESTIONE</a:t>
            </a:r>
            <a:endParaRPr sz="1550" b="1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45329" y="1092708"/>
            <a:ext cx="2956560" cy="815480"/>
          </a:xfrm>
          <a:prstGeom prst="rect">
            <a:avLst/>
          </a:prstGeom>
          <a:ln w="11137">
            <a:solidFill>
              <a:srgbClr val="E7E6E6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912494" marR="906144" algn="ctr">
              <a:lnSpc>
                <a:spcPct val="101899"/>
              </a:lnSpc>
              <a:spcBef>
                <a:spcPts val="705"/>
              </a:spcBef>
            </a:pPr>
            <a:r>
              <a:rPr sz="1550" spc="-10" dirty="0">
                <a:solidFill>
                  <a:srgbClr val="E7E6E6"/>
                </a:solidFill>
                <a:latin typeface="Calibri"/>
                <a:cs typeface="Calibri"/>
              </a:rPr>
              <a:t>DIMENSIONE:</a:t>
            </a:r>
            <a:r>
              <a:rPr sz="1550" spc="-10" dirty="0">
                <a:solidFill>
                  <a:srgbClr val="E7E6E6"/>
                </a:solidFill>
                <a:latin typeface="Times New Roman"/>
                <a:cs typeface="Times New Roman"/>
              </a:rPr>
              <a:t> </a:t>
            </a:r>
            <a:r>
              <a:rPr sz="1550" b="1" spc="-10" dirty="0">
                <a:solidFill>
                  <a:srgbClr val="FFFF00"/>
                </a:solidFill>
                <a:latin typeface="Calibri"/>
                <a:cs typeface="Calibri"/>
              </a:rPr>
              <a:t>STRATEGICA</a:t>
            </a:r>
            <a:endParaRPr sz="1550" b="1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550" b="1" spc="-55" dirty="0">
                <a:solidFill>
                  <a:srgbClr val="FFFF00"/>
                </a:solidFill>
                <a:latin typeface="Calibri"/>
                <a:cs typeface="Calibri"/>
              </a:rPr>
              <a:t>DATA</a:t>
            </a:r>
            <a:r>
              <a:rPr sz="1550" b="1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FF00"/>
                </a:solidFill>
                <a:latin typeface="Calibri"/>
                <a:cs typeface="Calibri"/>
              </a:rPr>
              <a:t>&amp;</a:t>
            </a:r>
            <a:r>
              <a:rPr sz="155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550" b="1" spc="-10" dirty="0">
                <a:solidFill>
                  <a:srgbClr val="FFFF00"/>
                </a:solidFill>
                <a:latin typeface="Calibri"/>
                <a:cs typeface="Calibri"/>
              </a:rPr>
              <a:t>TARGET</a:t>
            </a:r>
            <a:r>
              <a:rPr sz="1550" b="1" spc="-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550" b="1" spc="-10" dirty="0">
                <a:solidFill>
                  <a:srgbClr val="FFFF00"/>
                </a:solidFill>
                <a:latin typeface="Calibri"/>
                <a:cs typeface="Calibri"/>
              </a:rPr>
              <a:t>DRIVEN</a:t>
            </a:r>
            <a:endParaRPr sz="1550" b="1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1143" y="4932632"/>
            <a:ext cx="1022495" cy="118686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12065" algn="ctr">
              <a:lnSpc>
                <a:spcPts val="1789"/>
              </a:lnSpc>
              <a:spcBef>
                <a:spcPts val="135"/>
              </a:spcBef>
            </a:pPr>
            <a:r>
              <a:rPr sz="1550" b="1" spc="-20" dirty="0">
                <a:solidFill>
                  <a:srgbClr val="FFFF00"/>
                </a:solidFill>
                <a:latin typeface="Calibri"/>
                <a:cs typeface="Calibri"/>
              </a:rPr>
              <a:t>2019</a:t>
            </a:r>
            <a:endParaRPr sz="1550" dirty="0">
              <a:latin typeface="Calibri"/>
              <a:cs typeface="Calibri"/>
            </a:endParaRPr>
          </a:p>
          <a:p>
            <a:pPr algn="ctr">
              <a:lnSpc>
                <a:spcPts val="1789"/>
              </a:lnSpc>
            </a:pP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Impiego</a:t>
            </a:r>
            <a:r>
              <a:rPr sz="15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5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misuratori</a:t>
            </a:r>
            <a:r>
              <a:rPr sz="15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endParaRPr sz="155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35"/>
              </a:spcBef>
            </a:pP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energia</a:t>
            </a:r>
            <a:r>
              <a:rPr sz="15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elettrica</a:t>
            </a:r>
            <a:endParaRPr sz="155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685154" y="4037123"/>
            <a:ext cx="500380" cy="935355"/>
            <a:chOff x="4429193" y="4338828"/>
            <a:chExt cx="500380" cy="935355"/>
          </a:xfrm>
        </p:grpSpPr>
        <p:sp>
          <p:nvSpPr>
            <p:cNvPr id="18" name="object 18"/>
            <p:cNvSpPr/>
            <p:nvPr/>
          </p:nvSpPr>
          <p:spPr>
            <a:xfrm>
              <a:off x="4437766" y="5265420"/>
              <a:ext cx="483234" cy="0"/>
            </a:xfrm>
            <a:custGeom>
              <a:avLst/>
              <a:gdLst/>
              <a:ahLst/>
              <a:cxnLst/>
              <a:rect l="l" t="t" r="r" b="b"/>
              <a:pathLst>
                <a:path w="483235">
                  <a:moveTo>
                    <a:pt x="0" y="0"/>
                  </a:moveTo>
                  <a:lnTo>
                    <a:pt x="483107" y="0"/>
                  </a:lnTo>
                </a:path>
              </a:pathLst>
            </a:custGeom>
            <a:ln w="167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67890" y="4488180"/>
              <a:ext cx="0" cy="775970"/>
            </a:xfrm>
            <a:custGeom>
              <a:avLst/>
              <a:gdLst/>
              <a:ahLst/>
              <a:cxnLst/>
              <a:rect l="l" t="t" r="r" b="b"/>
              <a:pathLst>
                <a:path h="775970">
                  <a:moveTo>
                    <a:pt x="0" y="0"/>
                  </a:moveTo>
                  <a:lnTo>
                    <a:pt x="0" y="775715"/>
                  </a:lnTo>
                </a:path>
              </a:pathLst>
            </a:custGeom>
            <a:ln w="167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3882" y="4338828"/>
              <a:ext cx="158495" cy="16306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770537" y="4915686"/>
            <a:ext cx="1390871" cy="144315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31115" algn="ctr">
              <a:lnSpc>
                <a:spcPts val="1780"/>
              </a:lnSpc>
              <a:spcBef>
                <a:spcPts val="130"/>
              </a:spcBef>
            </a:pPr>
            <a:r>
              <a:rPr sz="1550" b="1" spc="-20" dirty="0">
                <a:solidFill>
                  <a:srgbClr val="FFFF00"/>
                </a:solidFill>
                <a:latin typeface="Calibri"/>
                <a:cs typeface="Calibri"/>
              </a:rPr>
              <a:t>2022</a:t>
            </a:r>
            <a:endParaRPr sz="1550" dirty="0">
              <a:latin typeface="Calibri"/>
              <a:cs typeface="Calibri"/>
            </a:endParaRPr>
          </a:p>
          <a:p>
            <a:pPr algn="ctr">
              <a:lnSpc>
                <a:spcPts val="1780"/>
              </a:lnSpc>
            </a:pP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Definizione</a:t>
            </a:r>
            <a:endParaRPr sz="1550" dirty="0">
              <a:latin typeface="Calibri"/>
              <a:cs typeface="Calibri"/>
            </a:endParaRPr>
          </a:p>
          <a:p>
            <a:pPr marL="12700" marR="5080" indent="-1905" algn="ctr">
              <a:lnSpc>
                <a:spcPct val="101699"/>
              </a:lnSpc>
              <a:spcBef>
                <a:spcPts val="5"/>
              </a:spcBef>
            </a:pP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obiettivi</a:t>
            </a:r>
            <a:r>
              <a:rPr sz="15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20" dirty="0">
                <a:solidFill>
                  <a:srgbClr val="FFFFFF"/>
                </a:solidFill>
                <a:latin typeface="Calibri"/>
                <a:cs typeface="Calibri"/>
              </a:rPr>
              <a:t>medio</a:t>
            </a:r>
            <a:r>
              <a:rPr sz="15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termine</a:t>
            </a:r>
            <a:r>
              <a:rPr sz="15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3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5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dirty="0" err="1">
                <a:solidFill>
                  <a:srgbClr val="FFFFFF"/>
                </a:solidFill>
                <a:latin typeface="Calibri"/>
                <a:cs typeface="Calibri"/>
              </a:rPr>
              <a:t>riduzione</a:t>
            </a:r>
            <a:r>
              <a:rPr sz="15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155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spc="-10" dirty="0" err="1">
                <a:solidFill>
                  <a:srgbClr val="FFFFFF"/>
                </a:solidFill>
                <a:latin typeface="Calibri"/>
                <a:cs typeface="Calibri"/>
              </a:rPr>
              <a:t>missioni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88324" y="2520619"/>
            <a:ext cx="1615755" cy="12622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1899"/>
              </a:lnSpc>
              <a:spcBef>
                <a:spcPts val="95"/>
              </a:spcBef>
            </a:pP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Ingaggio</a:t>
            </a:r>
            <a:r>
              <a:rPr sz="15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Energy</a:t>
            </a:r>
            <a:r>
              <a:rPr sz="155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Manager</a:t>
            </a:r>
            <a:r>
              <a:rPr sz="15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5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elaborazione</a:t>
            </a:r>
            <a:r>
              <a:rPr sz="15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Diagnosi</a:t>
            </a:r>
            <a:r>
              <a:rPr sz="15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Energetica</a:t>
            </a:r>
            <a:endParaRPr sz="1550" dirty="0">
              <a:latin typeface="Calibri"/>
              <a:cs typeface="Calibri"/>
            </a:endParaRPr>
          </a:p>
          <a:p>
            <a:pPr marR="31750" algn="ctr">
              <a:lnSpc>
                <a:spcPct val="100000"/>
              </a:lnSpc>
              <a:spcBef>
                <a:spcPts val="254"/>
              </a:spcBef>
            </a:pPr>
            <a:r>
              <a:rPr sz="1550" b="1" spc="-20" dirty="0">
                <a:solidFill>
                  <a:srgbClr val="FFFF00"/>
                </a:solidFill>
                <a:latin typeface="Calibri"/>
                <a:cs typeface="Calibri"/>
              </a:rPr>
              <a:t>2021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44726" y="5319621"/>
            <a:ext cx="1577864" cy="12622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1550" b="1" spc="-20" dirty="0">
                <a:solidFill>
                  <a:srgbClr val="FFFF00"/>
                </a:solidFill>
                <a:latin typeface="Calibri"/>
                <a:cs typeface="Calibri"/>
              </a:rPr>
              <a:t>2022</a:t>
            </a:r>
            <a:endParaRPr sz="1550" dirty="0">
              <a:latin typeface="Calibri"/>
              <a:cs typeface="Calibri"/>
            </a:endParaRPr>
          </a:p>
          <a:p>
            <a:pPr marL="12065" marR="5080" indent="1270" algn="ctr">
              <a:lnSpc>
                <a:spcPct val="101699"/>
              </a:lnSpc>
              <a:spcBef>
                <a:spcPts val="100"/>
              </a:spcBef>
            </a:pPr>
            <a:r>
              <a:rPr lang="it-IT" sz="155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550" spc="-10" dirty="0" err="1">
                <a:solidFill>
                  <a:srgbClr val="FFFFFF"/>
                </a:solidFill>
                <a:latin typeface="Calibri"/>
                <a:cs typeface="Calibri"/>
              </a:rPr>
              <a:t>efinizione</a:t>
            </a:r>
            <a:r>
              <a:rPr sz="15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inventario</a:t>
            </a:r>
            <a:r>
              <a:rPr sz="15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5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Emissioni</a:t>
            </a:r>
            <a:r>
              <a:rPr sz="15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Calibri"/>
                <a:cs typeface="Calibri"/>
              </a:rPr>
              <a:t>Gas</a:t>
            </a:r>
            <a:r>
              <a:rPr sz="15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Effetto</a:t>
            </a:r>
            <a:r>
              <a:rPr sz="155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Serra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95642" y="2115162"/>
            <a:ext cx="1630301" cy="150060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1270" algn="ctr">
              <a:lnSpc>
                <a:spcPct val="103200"/>
              </a:lnSpc>
              <a:spcBef>
                <a:spcPts val="75"/>
              </a:spcBef>
            </a:pP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Parziale</a:t>
            </a:r>
            <a:r>
              <a:rPr sz="15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conversione</a:t>
            </a:r>
            <a:r>
              <a:rPr sz="15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flotta</a:t>
            </a:r>
            <a:r>
              <a:rPr sz="15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aziendale</a:t>
            </a:r>
            <a:r>
              <a:rPr sz="15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15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10" dirty="0" err="1">
                <a:solidFill>
                  <a:srgbClr val="FFFFFF"/>
                </a:solidFill>
                <a:latin typeface="Calibri"/>
                <a:cs typeface="Calibri"/>
              </a:rPr>
              <a:t>Ibrido</a:t>
            </a:r>
            <a:r>
              <a:rPr lang="it-IT" sz="1550" spc="-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</a:p>
          <a:p>
            <a:pPr marL="12700" marR="5080" indent="-1270" algn="ctr">
              <a:lnSpc>
                <a:spcPct val="103200"/>
              </a:lnSpc>
              <a:spcBef>
                <a:spcPts val="75"/>
              </a:spcBef>
            </a:pPr>
            <a:r>
              <a:rPr lang="it-IT" sz="1550" spc="-10" dirty="0">
                <a:solidFill>
                  <a:srgbClr val="FFFFFF"/>
                </a:solidFill>
                <a:latin typeface="Calibri"/>
                <a:cs typeface="Calibri"/>
              </a:rPr>
              <a:t>Installazione colonnina ricarica</a:t>
            </a:r>
            <a:endParaRPr lang="it-IT" sz="1550" spc="-1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 marR="5080" indent="-1270" algn="ctr">
              <a:lnSpc>
                <a:spcPct val="103200"/>
              </a:lnSpc>
              <a:spcBef>
                <a:spcPts val="75"/>
              </a:spcBef>
            </a:pPr>
            <a:r>
              <a:rPr sz="1550" b="1" spc="-20" dirty="0">
                <a:solidFill>
                  <a:srgbClr val="FFFF00"/>
                </a:solidFill>
                <a:latin typeface="Calibri"/>
                <a:cs typeface="Calibri"/>
              </a:rPr>
              <a:t>2022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55311" y="2297041"/>
            <a:ext cx="1352157" cy="929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1899"/>
              </a:lnSpc>
              <a:spcBef>
                <a:spcPts val="95"/>
              </a:spcBef>
            </a:pP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Controllo</a:t>
            </a:r>
            <a:r>
              <a:rPr sz="15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rendicontazione</a:t>
            </a:r>
            <a:r>
              <a:rPr sz="15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KPI</a:t>
            </a:r>
            <a:r>
              <a:rPr sz="15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5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obiettivi</a:t>
            </a:r>
            <a:endParaRPr sz="1550" dirty="0">
              <a:latin typeface="Calibri"/>
              <a:cs typeface="Calibri"/>
            </a:endParaRPr>
          </a:p>
          <a:p>
            <a:pPr marL="69215" algn="ctr">
              <a:lnSpc>
                <a:spcPts val="1380"/>
              </a:lnSpc>
            </a:pPr>
            <a:r>
              <a:rPr sz="1550" b="1" spc="-20" dirty="0">
                <a:solidFill>
                  <a:srgbClr val="FFFF00"/>
                </a:solidFill>
                <a:latin typeface="Calibri"/>
                <a:cs typeface="Calibri"/>
              </a:rPr>
              <a:t>2023</a:t>
            </a:r>
            <a:endParaRPr sz="1550" dirty="0">
              <a:latin typeface="Calibri"/>
              <a:cs typeface="Calibri"/>
            </a:endParaRPr>
          </a:p>
        </p:txBody>
      </p:sp>
      <p:pic>
        <p:nvPicPr>
          <p:cNvPr id="48" name="Immagine 47">
            <a:extLst>
              <a:ext uri="{FF2B5EF4-FFF2-40B4-BE49-F238E27FC236}">
                <a16:creationId xmlns:a16="http://schemas.microsoft.com/office/drawing/2014/main" id="{F47CD817-F8EE-2CA7-C065-4D1BDF6DE6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5537" y="4433013"/>
            <a:ext cx="438719" cy="900956"/>
          </a:xfrm>
          <a:prstGeom prst="rect">
            <a:avLst/>
          </a:prstGeom>
        </p:spPr>
      </p:pic>
      <p:pic>
        <p:nvPicPr>
          <p:cNvPr id="49" name="Immagine 48">
            <a:extLst>
              <a:ext uri="{FF2B5EF4-FFF2-40B4-BE49-F238E27FC236}">
                <a16:creationId xmlns:a16="http://schemas.microsoft.com/office/drawing/2014/main" id="{5BC178B5-C851-0154-856D-47A79E00B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7132545" y="3217611"/>
            <a:ext cx="453412" cy="536073"/>
          </a:xfrm>
          <a:prstGeom prst="rect">
            <a:avLst/>
          </a:prstGeom>
        </p:spPr>
      </p:pic>
      <p:pic>
        <p:nvPicPr>
          <p:cNvPr id="50" name="Immagine 49">
            <a:extLst>
              <a:ext uri="{FF2B5EF4-FFF2-40B4-BE49-F238E27FC236}">
                <a16:creationId xmlns:a16="http://schemas.microsoft.com/office/drawing/2014/main" id="{0D60AA0F-1707-D9D5-CB89-82E70ECC3D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9033" y="3957097"/>
            <a:ext cx="438719" cy="932746"/>
          </a:xfrm>
          <a:prstGeom prst="rect">
            <a:avLst/>
          </a:prstGeom>
        </p:spPr>
      </p:pic>
      <p:pic>
        <p:nvPicPr>
          <p:cNvPr id="51" name="Immagine 50">
            <a:extLst>
              <a:ext uri="{FF2B5EF4-FFF2-40B4-BE49-F238E27FC236}">
                <a16:creationId xmlns:a16="http://schemas.microsoft.com/office/drawing/2014/main" id="{AB5FC603-3386-6722-3D3E-8EC334BAE3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3609966" y="3776019"/>
            <a:ext cx="584605" cy="726551"/>
          </a:xfrm>
          <a:prstGeom prst="rect">
            <a:avLst/>
          </a:prstGeom>
        </p:spPr>
      </p:pic>
      <p:pic>
        <p:nvPicPr>
          <p:cNvPr id="52" name="Immagine 51">
            <a:extLst>
              <a:ext uri="{FF2B5EF4-FFF2-40B4-BE49-F238E27FC236}">
                <a16:creationId xmlns:a16="http://schemas.microsoft.com/office/drawing/2014/main" id="{5DDC4F0F-610F-481D-D5F4-60B58F838A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7256" y="3278136"/>
            <a:ext cx="493819" cy="1171601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19FC0DC-A5B0-B584-F18D-0AC0B966CE6E}"/>
              </a:ext>
            </a:extLst>
          </p:cNvPr>
          <p:cNvSpPr txBox="1"/>
          <p:nvPr/>
        </p:nvSpPr>
        <p:spPr>
          <a:xfrm flipH="1">
            <a:off x="7083896" y="4449737"/>
            <a:ext cx="2660540" cy="1338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 algn="ctr">
              <a:lnSpc>
                <a:spcPct val="101899"/>
              </a:lnSpc>
              <a:spcBef>
                <a:spcPts val="95"/>
              </a:spcBef>
            </a:pPr>
            <a:r>
              <a:rPr lang="it-IT" sz="1550" b="1" spc="-20" dirty="0">
                <a:solidFill>
                  <a:srgbClr val="FFFF00"/>
                </a:solidFill>
                <a:latin typeface="Calibri"/>
                <a:cs typeface="Calibri"/>
              </a:rPr>
              <a:t>2024</a:t>
            </a:r>
            <a:endParaRPr lang="it-IT" sz="1550" dirty="0">
              <a:latin typeface="Calibri"/>
              <a:cs typeface="Calibri"/>
            </a:endParaRPr>
          </a:p>
          <a:p>
            <a:pPr marL="12065" marR="5080" algn="ctr">
              <a:lnSpc>
                <a:spcPct val="101899"/>
              </a:lnSpc>
              <a:spcBef>
                <a:spcPts val="95"/>
              </a:spcBef>
            </a:pPr>
            <a:r>
              <a:rPr lang="it-IT" sz="1550" dirty="0">
                <a:solidFill>
                  <a:srgbClr val="FFFFFF"/>
                </a:solidFill>
                <a:latin typeface="Calibri"/>
                <a:cs typeface="Calibri"/>
              </a:rPr>
              <a:t>Nuovo impianto Fotovoltaico,</a:t>
            </a:r>
          </a:p>
          <a:p>
            <a:pPr marL="12065" marR="5080" algn="ctr">
              <a:lnSpc>
                <a:spcPct val="101899"/>
              </a:lnSpc>
              <a:spcBef>
                <a:spcPts val="95"/>
              </a:spcBef>
            </a:pPr>
            <a:r>
              <a:rPr lang="it-IT" sz="1550" dirty="0" err="1">
                <a:solidFill>
                  <a:srgbClr val="FFFFFF"/>
                </a:solidFill>
                <a:latin typeface="Calibri"/>
                <a:cs typeface="Calibri"/>
              </a:rPr>
              <a:t>Assessment</a:t>
            </a:r>
            <a:r>
              <a:rPr lang="it-IT" sz="1550" dirty="0">
                <a:solidFill>
                  <a:srgbClr val="FFFFFF"/>
                </a:solidFill>
                <a:latin typeface="Calibri"/>
                <a:cs typeface="Calibri"/>
              </a:rPr>
              <a:t> di Sostenibilità,</a:t>
            </a:r>
          </a:p>
          <a:p>
            <a:pPr marL="12065" marR="5080" algn="ctr">
              <a:lnSpc>
                <a:spcPct val="101899"/>
              </a:lnSpc>
              <a:spcBef>
                <a:spcPts val="95"/>
              </a:spcBef>
            </a:pPr>
            <a:r>
              <a:rPr lang="it-IT" sz="1550" dirty="0">
                <a:solidFill>
                  <a:srgbClr val="FFFFFF"/>
                </a:solidFill>
                <a:latin typeface="Calibri"/>
                <a:cs typeface="Calibri"/>
              </a:rPr>
              <a:t>Acquisto energia solo ENEL GREEN da fonti rinnovabili</a:t>
            </a:r>
            <a:endParaRPr lang="it-IT" sz="1550" dirty="0">
              <a:latin typeface="Calibri"/>
              <a:cs typeface="Calibri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C78A85C-73BC-5444-723B-7B435D96039D}"/>
              </a:ext>
            </a:extLst>
          </p:cNvPr>
          <p:cNvSpPr txBox="1"/>
          <p:nvPr/>
        </p:nvSpPr>
        <p:spPr>
          <a:xfrm>
            <a:off x="8380678" y="1939100"/>
            <a:ext cx="1194183" cy="1326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 algn="ctr">
              <a:lnSpc>
                <a:spcPct val="101899"/>
              </a:lnSpc>
              <a:spcBef>
                <a:spcPts val="95"/>
              </a:spcBef>
            </a:pPr>
            <a:r>
              <a:rPr lang="it-IT" sz="1550" dirty="0">
                <a:solidFill>
                  <a:srgbClr val="FFFFFF"/>
                </a:solidFill>
                <a:latin typeface="Calibri"/>
                <a:cs typeface="Calibri"/>
              </a:rPr>
              <a:t>Approccio al Bilancio di Sostenibilità</a:t>
            </a:r>
          </a:p>
          <a:p>
            <a:pPr marL="12065" marR="5080" algn="ctr">
              <a:lnSpc>
                <a:spcPct val="101899"/>
              </a:lnSpc>
              <a:spcBef>
                <a:spcPts val="95"/>
              </a:spcBef>
            </a:pPr>
            <a:r>
              <a:rPr lang="it-IT" sz="1550" b="1" spc="-20" dirty="0">
                <a:solidFill>
                  <a:srgbClr val="FFFF00"/>
                </a:solidFill>
                <a:latin typeface="Calibri"/>
                <a:cs typeface="Calibri"/>
              </a:rPr>
              <a:t>2025</a:t>
            </a:r>
            <a:endParaRPr lang="it-IT" sz="1550" dirty="0">
              <a:latin typeface="Calibri"/>
              <a:cs typeface="Calibri"/>
            </a:endParaRPr>
          </a:p>
          <a:p>
            <a:pPr marL="12065" marR="5080" algn="ctr">
              <a:lnSpc>
                <a:spcPct val="101899"/>
              </a:lnSpc>
              <a:spcBef>
                <a:spcPts val="95"/>
              </a:spcBef>
            </a:pPr>
            <a:endParaRPr lang="it-IT" sz="1550" dirty="0">
              <a:latin typeface="Calibri"/>
              <a:cs typeface="Calibri"/>
            </a:endParaRPr>
          </a:p>
        </p:txBody>
      </p:sp>
      <p:pic>
        <p:nvPicPr>
          <p:cNvPr id="28" name="Immagine 27" descr="Immagine che contiene Carattere, testo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DF059467-1788-BE4A-EC22-3AC1960FFD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0" y="220591"/>
            <a:ext cx="2052949" cy="567361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28600500-5F2D-D83B-C36A-DF36C3B070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5514232" y="3641196"/>
            <a:ext cx="453412" cy="536073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04B61569-44E5-CAC2-002D-0591537339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8770471" y="2975384"/>
            <a:ext cx="453412" cy="238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2010" y="517057"/>
            <a:ext cx="6689378" cy="45038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3" name="object 3"/>
          <p:cNvSpPr txBox="1"/>
          <p:nvPr/>
        </p:nvSpPr>
        <p:spPr>
          <a:xfrm>
            <a:off x="742067" y="497093"/>
            <a:ext cx="7119234" cy="410369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lang="it-IT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EMISSIONI</a:t>
            </a:r>
            <a:r>
              <a:rPr lang="it-IT" sz="2000" b="1" spc="3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</a:t>
            </a:r>
            <a:r>
              <a:rPr lang="it-IT" sz="2000" b="1" spc="35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EFFETTO</a:t>
            </a:r>
            <a:r>
              <a:rPr lang="it-IT" sz="2000" b="1" spc="35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SERRA</a:t>
            </a:r>
            <a:endParaRPr lang="it-IT"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9901" y="5342860"/>
            <a:ext cx="9280206" cy="138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1699"/>
              </a:lnSpc>
              <a:spcBef>
                <a:spcPts val="100"/>
              </a:spcBef>
            </a:pPr>
            <a:r>
              <a:rPr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L’approccio scientifico basato sui </a:t>
            </a:r>
            <a:r>
              <a:rPr sz="22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it-IT"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22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unitamente</a:t>
            </a:r>
            <a:r>
              <a:rPr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alla </a:t>
            </a:r>
            <a:r>
              <a:rPr sz="22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volontà</a:t>
            </a:r>
            <a:r>
              <a:rPr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</a:t>
            </a:r>
            <a:r>
              <a:rPr lang="it-IT"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Costruzioni</a:t>
            </a:r>
            <a:r>
              <a:rPr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Novicrom di migliorare la propria </a:t>
            </a:r>
            <a:r>
              <a:rPr sz="22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Responsabilità</a:t>
            </a:r>
            <a:r>
              <a:rPr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Sociale</a:t>
            </a:r>
            <a:r>
              <a:rPr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hanno portato alle elaborazione del proprio Inventario di Emissioni di Gas Effetto Serra secondo le moderne logiche di coerenza numerica e condivisione con i propri stakeholders.</a:t>
            </a:r>
          </a:p>
        </p:txBody>
      </p:sp>
      <p:pic>
        <p:nvPicPr>
          <p:cNvPr id="8" name="Immagine 7" descr="Immagine che contiene Carattere, testo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017A04D6-C1A9-7245-47CC-85362122A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0" y="220591"/>
            <a:ext cx="2052949" cy="5673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18D87E-9B0F-C6BF-85CF-8F49D65E6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6739BC1-80E0-E0DC-150C-6659D88DE932}"/>
              </a:ext>
            </a:extLst>
          </p:cNvPr>
          <p:cNvSpPr txBox="1"/>
          <p:nvPr/>
        </p:nvSpPr>
        <p:spPr>
          <a:xfrm>
            <a:off x="577575" y="679736"/>
            <a:ext cx="9979439" cy="157735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lang="it-IT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PORTALE DECARBONIZZAZIONE </a:t>
            </a: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lang="it-IT"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portale CN Costruzioni Novicrom si possono consultare gli andamenti dei consumi energetici, il calcolo delle emissioni divise in Scope 1 ; Scope 2 ; Scope 3  e le emissioni in CO2 equivalente</a:t>
            </a:r>
          </a:p>
        </p:txBody>
      </p:sp>
      <p:pic>
        <p:nvPicPr>
          <p:cNvPr id="8" name="Immagine 7" descr="Immagine che contiene Carattere, testo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FD0D59F0-5932-D4B4-3A32-5AF74F41BA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0" y="220591"/>
            <a:ext cx="2052949" cy="56736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046031F-D685-9123-33AE-7B99F63BC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18" y="2406650"/>
            <a:ext cx="9677400" cy="444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25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aria aperta, cielo, Aerofotogrammetria, binari&#10;&#10;Il contenuto generato dall'IA potrebbe non essere corretto.">
            <a:extLst>
              <a:ext uri="{FF2B5EF4-FFF2-40B4-BE49-F238E27FC236}">
                <a16:creationId xmlns:a16="http://schemas.microsoft.com/office/drawing/2014/main" id="{8728564A-9255-7723-1579-596044EB7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9" r="14597" b="2"/>
          <a:stretch>
            <a:fillRect/>
          </a:stretch>
        </p:blipFill>
        <p:spPr>
          <a:xfrm>
            <a:off x="3734526" y="-9088"/>
            <a:ext cx="6948383" cy="75565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19158" y="0"/>
            <a:ext cx="1069340" cy="7556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12577" y="4056371"/>
            <a:ext cx="4178038" cy="3500129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2919" y="-9329"/>
            <a:ext cx="2637696" cy="7565829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3018" y="-9329"/>
            <a:ext cx="2270382" cy="7565829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4400" y="3358444"/>
            <a:ext cx="2859000" cy="4198056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7134" y="-9329"/>
            <a:ext cx="2503482" cy="7565829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59094" y="-9329"/>
            <a:ext cx="1131520" cy="7565829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4413" y="-9329"/>
            <a:ext cx="1096201" cy="7565829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6815" y="3955501"/>
            <a:ext cx="1593800" cy="3600999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6970241C-081E-F335-B59F-C2094B0DC7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630807"/>
              </p:ext>
            </p:extLst>
          </p:nvPr>
        </p:nvGraphicFramePr>
        <p:xfrm>
          <a:off x="68002" y="-107950"/>
          <a:ext cx="49530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magine 1" descr="Immagine che contiene Carattere, testo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382B9347-1119-BC39-E42A-4CF9A7B306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84" y="6866407"/>
            <a:ext cx="2052949" cy="567361"/>
          </a:xfrm>
          <a:prstGeom prst="rect">
            <a:avLst/>
          </a:prstGeom>
        </p:spPr>
      </p:pic>
      <p:pic>
        <p:nvPicPr>
          <p:cNvPr id="3" name="Immagine 2" descr="Immagine che contiene Carattere, testo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FD20266D-8048-30DB-0E62-B12A8C6029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0" y="220591"/>
            <a:ext cx="2052949" cy="5673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165099" y="2254250"/>
            <a:ext cx="10528301" cy="4495800"/>
            <a:chOff x="312299" y="2307335"/>
            <a:chExt cx="9947275" cy="4008120"/>
          </a:xfrm>
        </p:grpSpPr>
        <p:sp>
          <p:nvSpPr>
            <p:cNvPr id="11" name="object 11"/>
            <p:cNvSpPr/>
            <p:nvPr/>
          </p:nvSpPr>
          <p:spPr>
            <a:xfrm>
              <a:off x="2351410" y="4767072"/>
              <a:ext cx="6701155" cy="0"/>
            </a:xfrm>
            <a:custGeom>
              <a:avLst/>
              <a:gdLst/>
              <a:ahLst/>
              <a:cxnLst/>
              <a:rect l="l" t="t" r="r" b="b"/>
              <a:pathLst>
                <a:path w="6701155">
                  <a:moveTo>
                    <a:pt x="0" y="0"/>
                  </a:moveTo>
                  <a:lnTo>
                    <a:pt x="6701028" y="0"/>
                  </a:lnTo>
                </a:path>
              </a:pathLst>
            </a:custGeom>
            <a:ln w="609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5762" y="2307335"/>
              <a:ext cx="5853684" cy="40081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299" y="2391155"/>
              <a:ext cx="4093464" cy="377952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74700" y="808780"/>
            <a:ext cx="7620000" cy="842538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810"/>
              </a:spcBef>
            </a:pPr>
            <a:r>
              <a:rPr lang="it-IT" sz="2000" b="1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MAPPATURA</a:t>
            </a:r>
            <a:r>
              <a:rPr lang="it-IT" sz="2400" spc="-10" dirty="0">
                <a:latin typeface="Calibri"/>
                <a:cs typeface="Calibri"/>
              </a:rPr>
              <a:t> dei consumi in ottica di miglioramento ed efficientamento </a:t>
            </a:r>
            <a:r>
              <a:rPr lang="it-IT" sz="2400" b="1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 descr="Immagine che contiene Carattere, testo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19020E3B-2A41-A061-D352-63BFE5D36C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0" y="220591"/>
            <a:ext cx="2052949" cy="5673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9CBB306-8362-4E9F-8E8F-724CB89A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3398" cy="7556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583878" y="864140"/>
            <a:ext cx="4576216" cy="14553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IMPIEGO</a:t>
            </a:r>
            <a:r>
              <a:rPr lang="en-US" sz="2000" b="1" spc="1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</a:t>
            </a:r>
            <a:r>
              <a:rPr lang="en-US" sz="2000" b="1" spc="2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MISURATORI</a:t>
            </a:r>
            <a:r>
              <a:rPr lang="en-US" sz="2000" b="1" spc="-15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</a:t>
            </a:r>
            <a:r>
              <a:rPr lang="en-US" sz="2000" b="1" spc="2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ENERGIA </a:t>
            </a:r>
            <a:r>
              <a:rPr lang="en-US" sz="2000" b="1" spc="-1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ELETTRICA</a:t>
            </a: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4" name="Isosceles Triangle 8">
            <a:extLst>
              <a:ext uri="{FF2B5EF4-FFF2-40B4-BE49-F238E27FC236}">
                <a16:creationId xmlns:a16="http://schemas.microsoft.com/office/drawing/2014/main" id="{F19F8C88-9B7E-4596-8D09-DF90F41CA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21952"/>
            <a:ext cx="418066" cy="3134549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5" name="object 5"/>
          <p:cNvSpPr txBox="1"/>
          <p:nvPr/>
        </p:nvSpPr>
        <p:spPr>
          <a:xfrm>
            <a:off x="589080" y="1955812"/>
            <a:ext cx="4571014" cy="3378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marR="8255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US" sz="16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</a:t>
            </a:r>
            <a:r>
              <a:rPr lang="en-US" sz="1600" spc="9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</a:t>
            </a:r>
            <a:r>
              <a:rPr lang="en-US" sz="1600" b="1" spc="7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1600" b="1" spc="9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contatori</a:t>
            </a:r>
            <a:r>
              <a:rPr lang="en-US" sz="1600" b="1" spc="8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</a:t>
            </a:r>
            <a:r>
              <a:rPr lang="en-US" sz="1600" spc="9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</a:t>
            </a:r>
            <a:r>
              <a:rPr lang="en-US" sz="1600" spc="8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sulle</a:t>
            </a:r>
            <a:r>
              <a:rPr lang="en-US" sz="1600" spc="9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dorsali</a:t>
            </a:r>
            <a:r>
              <a:rPr lang="en-US" sz="1600" spc="8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en-US" sz="1600" spc="8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distribuzione</a:t>
            </a:r>
            <a:r>
              <a:rPr 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en-US" sz="1600" spc="8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energia</a:t>
            </a:r>
            <a:r>
              <a:rPr lang="en-US" sz="1600" spc="8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elettrica</a:t>
            </a:r>
            <a:r>
              <a:rPr lang="en-US" sz="1600" spc="8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</a:t>
            </a:r>
            <a:r>
              <a:rPr lang="en-US" sz="1600" spc="9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principali</a:t>
            </a:r>
            <a:r>
              <a:rPr lang="en-US" sz="1600" spc="9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utenze</a:t>
            </a:r>
            <a:r>
              <a:rPr 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en-US" sz="1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consumo</a:t>
            </a:r>
            <a:r>
              <a:rPr 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reparti</a:t>
            </a:r>
            <a:r>
              <a:rPr lang="en-US" sz="1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dell’azienda</a:t>
            </a:r>
            <a:r>
              <a:rPr 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16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questo</a:t>
            </a:r>
            <a:r>
              <a:rPr lang="en-US" sz="16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modo,</a:t>
            </a:r>
            <a:r>
              <a:rPr lang="en-US" sz="1600" spc="15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en-US" sz="1600" spc="17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possibile</a:t>
            </a:r>
            <a:r>
              <a:rPr lang="en-US" sz="1600" spc="16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rilevare</a:t>
            </a:r>
            <a:r>
              <a:rPr lang="en-US" sz="1600" spc="16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«peso</a:t>
            </a:r>
            <a:r>
              <a:rPr lang="en-US" sz="1600" spc="16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energetico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n-US" sz="16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en-US" sz="1600" spc="16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ogni</a:t>
            </a:r>
            <a:r>
              <a:rPr 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dorsale</a:t>
            </a:r>
            <a:r>
              <a:rPr lang="en-US" sz="1600" spc="15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elettrica</a:t>
            </a:r>
            <a:r>
              <a:rPr lang="en-US" sz="1600" spc="15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en-US" sz="16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avere</a:t>
            </a:r>
            <a:r>
              <a:rPr lang="en-US" sz="1600" spc="16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spc="-2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16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rappresentazione</a:t>
            </a:r>
            <a:r>
              <a:rPr lang="en-US" sz="1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stratificata</a:t>
            </a:r>
            <a:r>
              <a:rPr lang="en-US" sz="1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dell’azienda</a:t>
            </a:r>
            <a:r>
              <a:rPr lang="en-US" sz="1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</a:t>
            </a:r>
            <a:r>
              <a:rPr lang="en-US" sz="1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1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chiara</a:t>
            </a:r>
            <a:r>
              <a:rPr lang="en-US" sz="16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visione</a:t>
            </a:r>
            <a:r>
              <a:rPr lang="en-US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en-US" sz="16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</a:t>
            </a:r>
            <a:r>
              <a:rPr lang="en-US" sz="1600" spc="5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siano</a:t>
            </a:r>
            <a:r>
              <a:rPr lang="en-US" sz="1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lang="en-US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aree</a:t>
            </a:r>
            <a:r>
              <a:rPr lang="en-US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maggior</a:t>
            </a:r>
            <a:r>
              <a:rPr lang="en-US" sz="1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consumo</a:t>
            </a:r>
            <a:r>
              <a:rPr lang="en-US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</a:t>
            </a:r>
            <a:r>
              <a:rPr lang="en-US" sz="1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1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modifichi</a:t>
            </a:r>
            <a:r>
              <a:rPr lang="en-US" sz="1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stagionalmente</a:t>
            </a:r>
            <a:r>
              <a:rPr 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</a:t>
            </a:r>
            <a:r>
              <a:rPr lang="en-US" sz="1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consumo</a:t>
            </a:r>
            <a:r>
              <a:rPr lang="en-US"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US" sz="1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n-US" sz="1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  <a:r>
              <a:rPr lang="en-US" sz="1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</a:t>
            </a:r>
            <a:r>
              <a:rPr lang="en-US" sz="1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qualsiasi</a:t>
            </a:r>
            <a:r>
              <a:rPr 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strategia</a:t>
            </a:r>
            <a:r>
              <a:rPr lang="en-US" sz="1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en-US" sz="1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controllo</a:t>
            </a:r>
            <a:r>
              <a:rPr lang="en-US" sz="1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miglioramento</a:t>
            </a:r>
            <a:r>
              <a:rPr lang="en-US"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fondato</a:t>
            </a:r>
            <a:r>
              <a:rPr lang="en-US" sz="1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certezze</a:t>
            </a:r>
            <a:r>
              <a:rPr lang="en-US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DFCE3EB-D8EE-4ECA-9D06-6979FD35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21951"/>
            <a:ext cx="393576" cy="3134549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0DA0B5-A290-4512-A78A-252BC4829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1631" y="0"/>
            <a:ext cx="1654700" cy="7556500"/>
          </a:xfrm>
          <a:custGeom>
            <a:avLst/>
            <a:gdLst>
              <a:gd name="connsiteX0" fmla="*/ 332766 w 1886594"/>
              <a:gd name="connsiteY0" fmla="*/ 0 h 6858000"/>
              <a:gd name="connsiteX1" fmla="*/ 473666 w 1886594"/>
              <a:gd name="connsiteY1" fmla="*/ 0 h 6858000"/>
              <a:gd name="connsiteX2" fmla="*/ 1886594 w 1886594"/>
              <a:gd name="connsiteY2" fmla="*/ 4481876 h 6858000"/>
              <a:gd name="connsiteX3" fmla="*/ 140900 w 1886594"/>
              <a:gd name="connsiteY3" fmla="*/ 6858000 h 6858000"/>
              <a:gd name="connsiteX4" fmla="*/ 0 w 1886594"/>
              <a:gd name="connsiteY4" fmla="*/ 6858000 h 6858000"/>
              <a:gd name="connsiteX5" fmla="*/ 1745694 w 1886594"/>
              <a:gd name="connsiteY5" fmla="*/ 44818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6594" h="6858000">
                <a:moveTo>
                  <a:pt x="332766" y="0"/>
                </a:moveTo>
                <a:lnTo>
                  <a:pt x="473666" y="0"/>
                </a:lnTo>
                <a:lnTo>
                  <a:pt x="1886594" y="4481876"/>
                </a:lnTo>
                <a:lnTo>
                  <a:pt x="140900" y="6858000"/>
                </a:lnTo>
                <a:lnTo>
                  <a:pt x="0" y="6858000"/>
                </a:lnTo>
                <a:lnTo>
                  <a:pt x="1745694" y="44818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29">
            <a:extLst>
              <a:ext uri="{FF2B5EF4-FFF2-40B4-BE49-F238E27FC236}">
                <a16:creationId xmlns:a16="http://schemas.microsoft.com/office/drawing/2014/main" id="{2C020F0B-C1D1-4E35-8674-2F6D2EB4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4413" y="-9329"/>
            <a:ext cx="1096201" cy="7565829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5A9F879-5728-4241-84BE-EBFBB9D6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6815" y="3955501"/>
            <a:ext cx="1593800" cy="3600999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2424A02-0F86-4C43-9C35-0E2266515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19158" y="0"/>
            <a:ext cx="1069340" cy="7556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5B55B4-9E05-4924-946C-92CE670DF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12577" y="4056371"/>
            <a:ext cx="4178038" cy="3500129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id="{0F30D126-B32B-40C9-84A3-C2FAD3B51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2919" y="-9329"/>
            <a:ext cx="2637696" cy="7565829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402FFF76-AEDF-BFD2-90AE-1A1F9B7CBF00}"/>
              </a:ext>
            </a:extLst>
          </p:cNvPr>
          <p:cNvPicPr/>
          <p:nvPr/>
        </p:nvPicPr>
        <p:blipFill>
          <a:blip r:embed="rId2" cstate="print"/>
          <a:srcRect t="25948"/>
          <a:stretch>
            <a:fillRect/>
          </a:stretch>
        </p:blipFill>
        <p:spPr>
          <a:xfrm>
            <a:off x="75059" y="5204088"/>
            <a:ext cx="10543279" cy="2330450"/>
          </a:xfrm>
          <a:prstGeom prst="rect">
            <a:avLst/>
          </a:prstGeom>
        </p:spPr>
      </p:pic>
      <p:pic>
        <p:nvPicPr>
          <p:cNvPr id="9" name="Immagine 8" descr="Immagine che contiene Carattere, testo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60795019-308D-B993-E091-70078847CE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0" y="220591"/>
            <a:ext cx="2052949" cy="567361"/>
          </a:xfrm>
          <a:prstGeom prst="rect">
            <a:avLst/>
          </a:prstGeom>
        </p:spPr>
      </p:pic>
      <p:pic>
        <p:nvPicPr>
          <p:cNvPr id="10" name="object 3">
            <a:extLst>
              <a:ext uri="{FF2B5EF4-FFF2-40B4-BE49-F238E27FC236}">
                <a16:creationId xmlns:a16="http://schemas.microsoft.com/office/drawing/2014/main" id="{AB8D389A-C8C8-C89B-FB61-E0CFEC1B500E}"/>
              </a:ext>
            </a:extLst>
          </p:cNvPr>
          <p:cNvPicPr/>
          <p:nvPr/>
        </p:nvPicPr>
        <p:blipFill>
          <a:blip r:embed="rId4" cstate="print"/>
          <a:srcRect r="50514"/>
          <a:stretch>
            <a:fillRect/>
          </a:stretch>
        </p:blipFill>
        <p:spPr>
          <a:xfrm>
            <a:off x="5176008" y="1689293"/>
            <a:ext cx="5271641" cy="1260347"/>
          </a:xfrm>
          <a:prstGeom prst="rect">
            <a:avLst/>
          </a:prstGeom>
        </p:spPr>
      </p:pic>
      <p:pic>
        <p:nvPicPr>
          <p:cNvPr id="11" name="object 3">
            <a:extLst>
              <a:ext uri="{FF2B5EF4-FFF2-40B4-BE49-F238E27FC236}">
                <a16:creationId xmlns:a16="http://schemas.microsoft.com/office/drawing/2014/main" id="{17B1F800-E541-C441-8643-E4A5DF7EAA02}"/>
              </a:ext>
            </a:extLst>
          </p:cNvPr>
          <p:cNvPicPr/>
          <p:nvPr/>
        </p:nvPicPr>
        <p:blipFill>
          <a:blip r:embed="rId4" cstate="print"/>
          <a:srcRect l="49874"/>
          <a:stretch>
            <a:fillRect/>
          </a:stretch>
        </p:blipFill>
        <p:spPr>
          <a:xfrm>
            <a:off x="5169697" y="3369882"/>
            <a:ext cx="5270400" cy="12603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752" y="377583"/>
            <a:ext cx="8301348" cy="410369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lang="it-IT" sz="2000" b="1" spc="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it-IT" sz="2000" b="1" dirty="0">
                <a:solidFill>
                  <a:schemeClr val="accent1"/>
                </a:solidFill>
                <a:latin typeface="Calibri"/>
                <a:cs typeface="Calibri"/>
              </a:rPr>
              <a:t>PROGRESSIVA</a:t>
            </a:r>
            <a:r>
              <a:rPr lang="it-IT" sz="2000" b="1" spc="-1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it-IT" sz="2000" b="1" dirty="0">
                <a:solidFill>
                  <a:schemeClr val="accent1"/>
                </a:solidFill>
                <a:latin typeface="Calibri"/>
                <a:cs typeface="Calibri"/>
              </a:rPr>
              <a:t>SOSTITUZIONE</a:t>
            </a:r>
            <a:r>
              <a:rPr lang="it-IT" sz="2000" b="1" spc="-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it-IT" sz="2000" b="1" dirty="0">
                <a:solidFill>
                  <a:schemeClr val="accent1"/>
                </a:solidFill>
                <a:latin typeface="Calibri"/>
                <a:cs typeface="Calibri"/>
              </a:rPr>
              <a:t>DI</a:t>
            </a:r>
            <a:r>
              <a:rPr lang="it-IT" sz="2000" b="1" spc="4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it-IT" sz="2000" b="1" dirty="0">
                <a:solidFill>
                  <a:schemeClr val="accent1"/>
                </a:solidFill>
                <a:latin typeface="Calibri"/>
                <a:cs typeface="Calibri"/>
              </a:rPr>
              <a:t>CORPI</a:t>
            </a:r>
            <a:r>
              <a:rPr lang="it-IT" sz="2000" b="1" spc="10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it-IT" sz="2000" b="1" dirty="0">
                <a:solidFill>
                  <a:schemeClr val="accent1"/>
                </a:solidFill>
                <a:latin typeface="Calibri"/>
                <a:cs typeface="Calibri"/>
              </a:rPr>
              <a:t>ILLUMINANTI</a:t>
            </a:r>
            <a:r>
              <a:rPr lang="it-IT" sz="2000" b="1" spc="7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it-IT" sz="2000" b="1" dirty="0">
                <a:solidFill>
                  <a:schemeClr val="accent1"/>
                </a:solidFill>
                <a:latin typeface="Calibri"/>
                <a:cs typeface="Calibri"/>
              </a:rPr>
              <a:t>CON</a:t>
            </a:r>
            <a:r>
              <a:rPr lang="it-IT" sz="2000" b="1" spc="2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it-IT" sz="2000" b="1" spc="-25" dirty="0">
                <a:solidFill>
                  <a:schemeClr val="accent1"/>
                </a:solidFill>
                <a:latin typeface="Calibri"/>
                <a:cs typeface="Calibri"/>
              </a:rPr>
              <a:t>LED</a:t>
            </a:r>
            <a:endParaRPr lang="it-IT" sz="20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8500" y="3913627"/>
            <a:ext cx="8207375" cy="824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100400"/>
              </a:lnSpc>
              <a:spcBef>
                <a:spcPts val="125"/>
              </a:spcBef>
            </a:pPr>
            <a:r>
              <a:rPr lang="it-IT" sz="1550" dirty="0">
                <a:latin typeface="Calibri"/>
                <a:cs typeface="Calibri"/>
              </a:rPr>
              <a:t>Piano </a:t>
            </a:r>
            <a:r>
              <a:rPr sz="1550" dirty="0" err="1">
                <a:latin typeface="Calibri"/>
                <a:cs typeface="Calibri"/>
              </a:rPr>
              <a:t>pluriennale</a:t>
            </a:r>
            <a:r>
              <a:rPr sz="1550" spc="3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di</a:t>
            </a:r>
            <a:r>
              <a:rPr sz="1550" spc="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sostituzione</a:t>
            </a:r>
            <a:r>
              <a:rPr sz="1550" spc="-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dei</a:t>
            </a:r>
            <a:r>
              <a:rPr sz="1550" spc="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corpi</a:t>
            </a:r>
            <a:r>
              <a:rPr sz="1550" spc="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illuminanti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nei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reparti</a:t>
            </a:r>
            <a:r>
              <a:rPr sz="1550" spc="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di</a:t>
            </a:r>
            <a:r>
              <a:rPr sz="1550" spc="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lavorazione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Calibri"/>
                <a:cs typeface="Calibri"/>
              </a:rPr>
              <a:t>ed</a:t>
            </a:r>
            <a:r>
              <a:rPr sz="1550" spc="-2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in</a:t>
            </a:r>
            <a:r>
              <a:rPr sz="155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quelli</a:t>
            </a:r>
            <a:r>
              <a:rPr sz="1550" spc="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ad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uso</a:t>
            </a:r>
            <a:r>
              <a:rPr sz="1550" spc="-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ufficio.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Allo</a:t>
            </a:r>
            <a:r>
              <a:rPr sz="1550" spc="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stato</a:t>
            </a:r>
            <a:r>
              <a:rPr sz="1550" spc="-2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attuale</a:t>
            </a:r>
            <a:r>
              <a:rPr sz="1550" spc="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è</a:t>
            </a:r>
            <a:r>
              <a:rPr sz="1550" spc="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stata</a:t>
            </a:r>
            <a:r>
              <a:rPr sz="1550" spc="-1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sostituita</a:t>
            </a:r>
            <a:r>
              <a:rPr sz="1550" spc="-3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la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quasi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totalità</a:t>
            </a:r>
            <a:r>
              <a:rPr sz="1550" spc="-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di</a:t>
            </a:r>
            <a:r>
              <a:rPr sz="1550" spc="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corpi</a:t>
            </a:r>
            <a:r>
              <a:rPr sz="1550" spc="-1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illuminanti</a:t>
            </a:r>
            <a:r>
              <a:rPr sz="1550" spc="35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Calibri"/>
                <a:cs typeface="Calibri"/>
              </a:rPr>
              <a:t>con</a:t>
            </a:r>
            <a:r>
              <a:rPr sz="1550" spc="-2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apparecchi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a</a:t>
            </a:r>
            <a:r>
              <a:rPr sz="1550" spc="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LED</a:t>
            </a:r>
            <a:r>
              <a:rPr sz="1550" spc="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che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garantiscono</a:t>
            </a:r>
            <a:r>
              <a:rPr sz="1550" spc="-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una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riduzione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di</a:t>
            </a:r>
            <a:r>
              <a:rPr sz="1550" spc="3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emissioni</a:t>
            </a:r>
            <a:r>
              <a:rPr sz="1550" spc="-2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Calibri"/>
                <a:cs typeface="Calibri"/>
              </a:rPr>
              <a:t>di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25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libri"/>
                <a:cs typeface="Calibri"/>
              </a:rPr>
              <a:t>tonCO</a:t>
            </a:r>
            <a:r>
              <a:rPr sz="1050" spc="-10" dirty="0">
                <a:latin typeface="Calibri"/>
                <a:cs typeface="Calibri"/>
              </a:rPr>
              <a:t>2</a:t>
            </a:r>
            <a:r>
              <a:rPr sz="1550" spc="-10" dirty="0">
                <a:latin typeface="Calibri"/>
                <a:cs typeface="Calibri"/>
              </a:rPr>
              <a:t>/</a:t>
            </a:r>
            <a:r>
              <a:rPr sz="2100" spc="-10" dirty="0">
                <a:latin typeface="Calibri"/>
                <a:cs typeface="Calibri"/>
              </a:rPr>
              <a:t>anno</a:t>
            </a:r>
            <a:r>
              <a:rPr sz="1050" spc="-10" dirty="0">
                <a:latin typeface="Calibri"/>
                <a:cs typeface="Calibri"/>
              </a:rPr>
              <a:t>.</a:t>
            </a:r>
            <a:endParaRPr sz="105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9684" y="1024849"/>
            <a:ext cx="4812031" cy="2852837"/>
          </a:xfrm>
          <a:prstGeom prst="rect">
            <a:avLst/>
          </a:prstGeom>
        </p:spPr>
      </p:pic>
      <p:pic>
        <p:nvPicPr>
          <p:cNvPr id="12" name="Immagine 11" descr="Immagine che contiene macchina, ingegneria, industria, acciaio&#10;&#10;Il contenuto generato dall'IA potrebbe non essere corretto.">
            <a:extLst>
              <a:ext uri="{FF2B5EF4-FFF2-40B4-BE49-F238E27FC236}">
                <a16:creationId xmlns:a16="http://schemas.microsoft.com/office/drawing/2014/main" id="{F538F2ED-3616-CEF9-1D94-5C81452E3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4703210"/>
            <a:ext cx="3505200" cy="2453561"/>
          </a:xfrm>
          <a:prstGeom prst="rect">
            <a:avLst/>
          </a:prstGeom>
        </p:spPr>
      </p:pic>
      <p:pic>
        <p:nvPicPr>
          <p:cNvPr id="4" name="Immagine 3" descr="Immagine che contiene Carattere, testo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6E25565F-FE43-C0E9-845D-68479EE84A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0" y="220591"/>
            <a:ext cx="2052949" cy="567361"/>
          </a:xfrm>
          <a:prstGeom prst="rect">
            <a:avLst/>
          </a:prstGeom>
        </p:spPr>
      </p:pic>
      <p:pic>
        <p:nvPicPr>
          <p:cNvPr id="11" name="Immagine 10" descr="Immagine che contiene interno, macchina, pavimento, ingegneria&#10;&#10;Il contenuto generato dall'IA potrebbe non essere corretto.">
            <a:extLst>
              <a:ext uri="{FF2B5EF4-FFF2-40B4-BE49-F238E27FC236}">
                <a16:creationId xmlns:a16="http://schemas.microsoft.com/office/drawing/2014/main" id="{D12CCA50-3793-8362-BD07-1B34C7D7C5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4749178"/>
            <a:ext cx="3653734" cy="24075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ielo, Aerofotogrammetria, montagna, aria aperta&#10;&#10;Il contenuto generato dall'IA potrebbe non essere corretto.">
            <a:extLst>
              <a:ext uri="{FF2B5EF4-FFF2-40B4-BE49-F238E27FC236}">
                <a16:creationId xmlns:a16="http://schemas.microsoft.com/office/drawing/2014/main" id="{B15CC623-7BB9-120F-B4CF-883CD0B87F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58" y="1195779"/>
            <a:ext cx="4305042" cy="3223672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81382" y="385155"/>
            <a:ext cx="7882285" cy="738664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800"/>
              </a:spcBef>
            </a:pPr>
            <a:r>
              <a:rPr lang="it-IT" sz="2000" b="1" spc="-20" dirty="0">
                <a:solidFill>
                  <a:schemeClr val="accent1"/>
                </a:solidFill>
                <a:latin typeface="Calibri"/>
                <a:cs typeface="Calibri"/>
              </a:rPr>
              <a:t>PARCO FOTOVOLTAICO</a:t>
            </a:r>
            <a:endParaRPr lang="it-IT" sz="20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550" dirty="0" err="1">
                <a:latin typeface="Calibri" panose="020F0502020204030204" pitchFamily="34" charset="0"/>
                <a:cs typeface="Calibri" panose="020F0502020204030204" pitchFamily="34" charset="0"/>
              </a:rPr>
              <a:t>Installazion</a:t>
            </a:r>
            <a:r>
              <a:rPr lang="it-IT" sz="1550" dirty="0">
                <a:latin typeface="Calibri" panose="020F0502020204030204" pitchFamily="34" charset="0"/>
                <a:cs typeface="Calibri" panose="020F0502020204030204" pitchFamily="34" charset="0"/>
              </a:rPr>
              <a:t>e impianto</a:t>
            </a:r>
            <a:r>
              <a:rPr sz="155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50" dirty="0" err="1">
                <a:latin typeface="Calibri" panose="020F0502020204030204" pitchFamily="34" charset="0"/>
                <a:cs typeface="Calibri" panose="020F0502020204030204" pitchFamily="34" charset="0"/>
              </a:rPr>
              <a:t>Fotovoltaico</a:t>
            </a:r>
            <a:r>
              <a:rPr sz="155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50" spc="-5" dirty="0">
                <a:latin typeface="Calibri" panose="020F0502020204030204" pitchFamily="34" charset="0"/>
                <a:cs typeface="Calibri" panose="020F0502020204030204" pitchFamily="34" charset="0"/>
              </a:rPr>
              <a:t>da 380 kW </a:t>
            </a:r>
            <a:r>
              <a:rPr sz="1550" dirty="0" err="1">
                <a:latin typeface="Calibri" panose="020F0502020204030204" pitchFamily="34" charset="0"/>
                <a:cs typeface="Calibri" panose="020F0502020204030204" pitchFamily="34" charset="0"/>
              </a:rPr>
              <a:t>sulle</a:t>
            </a:r>
            <a:r>
              <a:rPr sz="155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5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coperture</a:t>
            </a:r>
            <a:r>
              <a:rPr lang="it-IT" sz="1550" spc="-10" dirty="0">
                <a:latin typeface="Calibri" panose="020F0502020204030204" pitchFamily="34" charset="0"/>
                <a:cs typeface="Calibri" panose="020F0502020204030204" pitchFamily="34" charset="0"/>
              </a:rPr>
              <a:t> inizia nel 2011</a:t>
            </a:r>
            <a:r>
              <a:rPr sz="1550" spc="-1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5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700" y="1467599"/>
            <a:ext cx="3094350" cy="282077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108700" y="1535531"/>
            <a:ext cx="3094350" cy="282077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ts val="1850"/>
              </a:lnSpc>
              <a:spcBef>
                <a:spcPts val="130"/>
              </a:spcBef>
            </a:pPr>
            <a:r>
              <a:rPr b="1" dirty="0">
                <a:solidFill>
                  <a:schemeClr val="bg1"/>
                </a:solidFill>
                <a:latin typeface="Calibri"/>
                <a:cs typeface="Calibri"/>
              </a:rPr>
              <a:t>Pari</a:t>
            </a:r>
            <a:r>
              <a:rPr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latin typeface="Calibri"/>
                <a:cs typeface="Calibri"/>
              </a:rPr>
              <a:t>alla</a:t>
            </a:r>
            <a:r>
              <a:rPr spc="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latin typeface="Calibri"/>
                <a:cs typeface="Calibri"/>
              </a:rPr>
              <a:t>quantità</a:t>
            </a:r>
            <a:r>
              <a:rPr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latin typeface="Calibri"/>
                <a:cs typeface="Calibri"/>
              </a:rPr>
              <a:t>di</a:t>
            </a:r>
            <a:r>
              <a:rPr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latin typeface="Calibri"/>
                <a:cs typeface="Calibri"/>
              </a:rPr>
              <a:t>CO2</a:t>
            </a:r>
            <a:r>
              <a:rPr lang="it-IT" b="1" spc="1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chemeClr val="bg1"/>
                </a:solidFill>
                <a:latin typeface="Calibri"/>
                <a:cs typeface="Calibri"/>
              </a:rPr>
              <a:t>assorbita</a:t>
            </a:r>
            <a:r>
              <a:rPr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spc="-25" dirty="0">
                <a:solidFill>
                  <a:schemeClr val="bg1"/>
                </a:solidFill>
                <a:latin typeface="Calibri"/>
                <a:cs typeface="Calibri"/>
              </a:rPr>
              <a:t>da</a:t>
            </a:r>
            <a:endParaRPr lang="it-IT" spc="-25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algn="ctr">
              <a:lnSpc>
                <a:spcPts val="1850"/>
              </a:lnSpc>
              <a:spcBef>
                <a:spcPts val="130"/>
              </a:spcBef>
            </a:pPr>
            <a:endParaRPr lang="it-IT" sz="2100" b="1" spc="-25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algn="ctr">
              <a:lnSpc>
                <a:spcPts val="1850"/>
              </a:lnSpc>
              <a:spcBef>
                <a:spcPts val="130"/>
              </a:spcBef>
            </a:pPr>
            <a:endParaRPr lang="it-IT" sz="2100" b="1" spc="-25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algn="ctr">
              <a:lnSpc>
                <a:spcPts val="1850"/>
              </a:lnSpc>
              <a:spcBef>
                <a:spcPts val="130"/>
              </a:spcBef>
            </a:pPr>
            <a:endParaRPr lang="it-IT" sz="2100" b="1" spc="-25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algn="ctr">
              <a:lnSpc>
                <a:spcPts val="1850"/>
              </a:lnSpc>
              <a:spcBef>
                <a:spcPts val="130"/>
              </a:spcBef>
            </a:pPr>
            <a:endParaRPr lang="it-IT" sz="2100" b="1" spc="-25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algn="ctr">
              <a:lnSpc>
                <a:spcPts val="1850"/>
              </a:lnSpc>
              <a:spcBef>
                <a:spcPts val="130"/>
              </a:spcBef>
            </a:pPr>
            <a:endParaRPr lang="it-IT" sz="2100" b="1" spc="-25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algn="ctr">
              <a:lnSpc>
                <a:spcPts val="1850"/>
              </a:lnSpc>
              <a:spcBef>
                <a:spcPts val="130"/>
              </a:spcBef>
            </a:pPr>
            <a:endParaRPr lang="it-IT" sz="2100" b="1" spc="-25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algn="ctr">
              <a:lnSpc>
                <a:spcPts val="1850"/>
              </a:lnSpc>
              <a:spcBef>
                <a:spcPts val="130"/>
              </a:spcBef>
            </a:pPr>
            <a:endParaRPr lang="it-IT" sz="21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algn="ctr">
              <a:lnSpc>
                <a:spcPts val="1850"/>
              </a:lnSpc>
              <a:spcBef>
                <a:spcPts val="130"/>
              </a:spcBef>
            </a:pPr>
            <a:endParaRPr lang="it-IT" sz="21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algn="ctr">
              <a:lnSpc>
                <a:spcPts val="1850"/>
              </a:lnSpc>
              <a:spcBef>
                <a:spcPts val="130"/>
              </a:spcBef>
            </a:pPr>
            <a:r>
              <a:rPr sz="2100" b="1" dirty="0">
                <a:solidFill>
                  <a:schemeClr val="bg1"/>
                </a:solidFill>
                <a:latin typeface="Calibri"/>
                <a:cs typeface="Calibri"/>
              </a:rPr>
              <a:t>30.000</a:t>
            </a:r>
            <a:r>
              <a:rPr sz="2100" spc="-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chemeClr val="bg1"/>
                </a:solidFill>
                <a:latin typeface="Calibri"/>
                <a:cs typeface="Calibri"/>
              </a:rPr>
              <a:t>alberi</a:t>
            </a:r>
            <a:endParaRPr sz="2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1382" y="4796652"/>
            <a:ext cx="9296401" cy="24128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generatori FV per una potenza installata di 380 kW hanno prodotto, dalla loro messa in esercizio, </a:t>
            </a:r>
            <a:r>
              <a:rPr sz="22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</a:t>
            </a:r>
            <a:r>
              <a:rPr lang="it-IT"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4.600.000 kWh da energia solare, garantendo il 20% del fabbisogno medio </a:t>
            </a:r>
            <a:r>
              <a:rPr sz="22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annuo</a:t>
            </a:r>
            <a:r>
              <a:rPr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Costruzioni</a:t>
            </a:r>
            <a:r>
              <a:rPr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Novicrom. </a:t>
            </a:r>
            <a:r>
              <a:rPr sz="22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L’energia</a:t>
            </a:r>
            <a:r>
              <a:rPr lang="it-IT"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generata</a:t>
            </a:r>
            <a:r>
              <a:rPr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sz="22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fotovoltaico</a:t>
            </a:r>
            <a:r>
              <a:rPr lang="it-IT"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it-IT"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consentito</a:t>
            </a:r>
            <a:r>
              <a:rPr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finora di non emettere 1.500 tonCO2.</a:t>
            </a:r>
            <a:r>
              <a:rPr lang="it-IT"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it-IT"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2024 è stato installato un nuovo impianto da 77 kW. 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it-IT"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il 2026 è previsto l’installazione di un nuovo impianto su un nuovo immobile acquisito dall’azienda per un totale di ulteriori 400 kW.</a:t>
            </a:r>
            <a:endParaRPr sz="2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 descr="Immagine che contiene Carattere, testo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B8582102-1F7E-340B-194F-D07F25CFDD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0" y="220591"/>
            <a:ext cx="2052949" cy="5673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d97d42b-3385-4569-9137-a80e9fa94ef6}" enabled="1" method="Standard" siteId="{79a1c748-74d7-48e3-8366-076a530628c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648</TotalTime>
  <Words>627</Words>
  <Application>Microsoft Office PowerPoint</Application>
  <PresentationFormat>Personalizzato</PresentationFormat>
  <Paragraphs>67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Times New Roman</vt:lpstr>
      <vt:lpstr>Trebuchet MS</vt:lpstr>
      <vt:lpstr>Wingdings</vt:lpstr>
      <vt:lpstr>Wingdings 3</vt:lpstr>
      <vt:lpstr>Sfaccettatura</vt:lpstr>
      <vt:lpstr>PERCORSO DI:  DECARBONIZZAZIONE TRANSIZIONE ECOLOGICA SOSTENIBILITÀ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(Microsoft PowerPoint - formazione interna sostenibilit\340 20230911.pptx)</dc:title>
  <dc:creator>s.gentile</dc:creator>
  <cp:lastModifiedBy>Maria Teresa Girardi</cp:lastModifiedBy>
  <cp:revision>69</cp:revision>
  <dcterms:created xsi:type="dcterms:W3CDTF">2025-07-10T11:31:51Z</dcterms:created>
  <dcterms:modified xsi:type="dcterms:W3CDTF">2026-01-26T11:51:22Z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2023-11-24T00:00:00Z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2025-07-10T00:00:00Z</vt:filetime>
  </property>
</Properties>
</file>